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5" r:id="rId1"/>
  </p:sldMasterIdLst>
  <p:sldIdLst>
    <p:sldId id="273" r:id="rId2"/>
    <p:sldId id="33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335" r:id="rId14"/>
    <p:sldId id="268" r:id="rId15"/>
    <p:sldId id="266" r:id="rId16"/>
    <p:sldId id="267" r:id="rId17"/>
    <p:sldId id="269" r:id="rId18"/>
    <p:sldId id="272" r:id="rId19"/>
    <p:sldId id="271" r:id="rId20"/>
    <p:sldId id="278" r:id="rId21"/>
    <p:sldId id="279" r:id="rId22"/>
    <p:sldId id="274" r:id="rId23"/>
    <p:sldId id="275" r:id="rId24"/>
    <p:sldId id="276" r:id="rId25"/>
    <p:sldId id="280" r:id="rId26"/>
    <p:sldId id="315" r:id="rId27"/>
    <p:sldId id="281" r:id="rId28"/>
    <p:sldId id="282" r:id="rId29"/>
    <p:sldId id="329" r:id="rId30"/>
    <p:sldId id="277" r:id="rId31"/>
    <p:sldId id="330" r:id="rId32"/>
    <p:sldId id="283" r:id="rId33"/>
    <p:sldId id="284" r:id="rId34"/>
    <p:sldId id="285" r:id="rId35"/>
    <p:sldId id="317" r:id="rId36"/>
    <p:sldId id="286" r:id="rId37"/>
    <p:sldId id="318" r:id="rId38"/>
    <p:sldId id="287" r:id="rId39"/>
    <p:sldId id="331" r:id="rId40"/>
    <p:sldId id="336" r:id="rId41"/>
    <p:sldId id="288" r:id="rId42"/>
    <p:sldId id="320" r:id="rId43"/>
    <p:sldId id="321" r:id="rId44"/>
    <p:sldId id="332" r:id="rId45"/>
    <p:sldId id="322" r:id="rId46"/>
    <p:sldId id="337" r:id="rId47"/>
    <p:sldId id="333" r:id="rId48"/>
    <p:sldId id="292" r:id="rId49"/>
    <p:sldId id="290" r:id="rId50"/>
    <p:sldId id="334" r:id="rId51"/>
    <p:sldId id="338" r:id="rId52"/>
    <p:sldId id="293" r:id="rId53"/>
    <p:sldId id="295" r:id="rId54"/>
    <p:sldId id="298" r:id="rId55"/>
    <p:sldId id="296" r:id="rId56"/>
    <p:sldId id="324" r:id="rId57"/>
    <p:sldId id="297" r:id="rId58"/>
    <p:sldId id="302" r:id="rId59"/>
    <p:sldId id="301" r:id="rId60"/>
    <p:sldId id="299" r:id="rId61"/>
    <p:sldId id="300" r:id="rId62"/>
    <p:sldId id="313" r:id="rId63"/>
    <p:sldId id="325" r:id="rId64"/>
    <p:sldId id="326" r:id="rId65"/>
    <p:sldId id="327" r:id="rId66"/>
    <p:sldId id="328" r:id="rId67"/>
    <p:sldId id="303" r:id="rId68"/>
    <p:sldId id="304" r:id="rId69"/>
    <p:sldId id="305" r:id="rId70"/>
    <p:sldId id="306" r:id="rId71"/>
    <p:sldId id="307" r:id="rId72"/>
    <p:sldId id="308" r:id="rId73"/>
    <p:sldId id="309" r:id="rId7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D6E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8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C099A-D1C9-44CD-9BD5-BBA9B96C4BAA}" type="datetimeFigureOut">
              <a:rPr lang="ru-RU" smtClean="0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E86B5-4D27-4C9F-9801-62EFA96A93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BC4D1A-0815-4D31-9E0E-171558BB97D2}" type="datetimeFigureOut">
              <a:rPr lang="ru-RU" smtClean="0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D49A7-A939-46ED-A7B5-4864C7063B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B08E7-EAAF-4339-B2F6-2799AF6ECB61}" type="datetimeFigureOut">
              <a:rPr lang="ru-RU" smtClean="0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6DB75-3579-4DAF-BA1A-B280FC99BE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C31C6-CFFF-4D76-BC93-35B3B47CC605}" type="datetimeFigureOut">
              <a:rPr lang="ru-RU" smtClean="0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18F5C-A6EC-4ABB-821A-1F1031A4D6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ABA474-8EB7-42F3-9950-C66232B36903}" type="datetimeFigureOut">
              <a:rPr lang="ru-RU" smtClean="0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245AB-25F3-4351-9C05-4659CE58E9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105C3-C0E1-4E95-A97E-672C692ACEA3}" type="datetimeFigureOut">
              <a:rPr lang="ru-RU" smtClean="0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BFDCD-D1EE-4E65-8D96-4314351E19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ACDB77-031B-4B9B-B793-BE129054722D}" type="datetimeFigureOut">
              <a:rPr lang="ru-RU" smtClean="0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A409E-C329-47AE-B4BC-915AA3230A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B581DE-A71E-4059-8CD0-81584DAD9705}" type="datetimeFigureOut">
              <a:rPr lang="ru-RU" smtClean="0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63775-A132-4875-904E-3C1C2B6767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43E7A9-0D31-420F-8C61-15A640FEB60F}" type="datetimeFigureOut">
              <a:rPr lang="ru-RU" smtClean="0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E39EDE-12F7-463E-88B6-A1301632F6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C7111F-DE6B-41D4-A829-1B78F59BDE77}" type="datetimeFigureOut">
              <a:rPr lang="ru-RU" smtClean="0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85B9E-8DF6-48C3-A4EB-F7C45EDD87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3A02DB-EBF2-40FB-B499-A7F60D806709}" type="datetimeFigureOut">
              <a:rPr lang="ru-RU" smtClean="0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83F96-E27A-4F87-8CA8-24EC5A84EA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F3A23D-90A4-4C1E-A64E-738EA1185A2E}" type="datetimeFigureOut">
              <a:rPr lang="ru-RU" smtClean="0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5493BF1-7F83-47E1-B9CC-84A29EBFD7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6" r:id="rId1"/>
    <p:sldLayoutId id="2147484607" r:id="rId2"/>
    <p:sldLayoutId id="2147484608" r:id="rId3"/>
    <p:sldLayoutId id="2147484609" r:id="rId4"/>
    <p:sldLayoutId id="2147484610" r:id="rId5"/>
    <p:sldLayoutId id="2147484611" r:id="rId6"/>
    <p:sldLayoutId id="2147484612" r:id="rId7"/>
    <p:sldLayoutId id="2147484613" r:id="rId8"/>
    <p:sldLayoutId id="2147484614" r:id="rId9"/>
    <p:sldLayoutId id="2147484615" r:id="rId10"/>
    <p:sldLayoutId id="21474846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http://dskvp1671.mskzapad.ru/images/cms/thumbs/9e292ae3fec9d74e5e1fb18d725c1d2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356" y="1631799"/>
            <a:ext cx="3298124" cy="266429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perspectiveHeroicExtremeLeftFacing"/>
            <a:lightRig rig="flood" dir="t"/>
          </a:scene3d>
          <a:sp3d prstMaterial="metal">
            <a:bevelT w="114300" prst="artDeco"/>
            <a:bevelB/>
          </a:sp3d>
        </p:spPr>
      </p:pic>
      <p:sp>
        <p:nvSpPr>
          <p:cNvPr id="8" name="Объект 6"/>
          <p:cNvSpPr txBox="1">
            <a:spLocks/>
          </p:cNvSpPr>
          <p:nvPr/>
        </p:nvSpPr>
        <p:spPr>
          <a:xfrm>
            <a:off x="457200" y="515719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4400" b="1" spc="600" dirty="0" smtClean="0">
                <a:solidFill>
                  <a:schemeClr val="bg2">
                    <a:lumMod val="10000"/>
                  </a:schemeClr>
                </a:solidFill>
                <a:latin typeface="Garamond" pitchFamily="18" charset="0"/>
              </a:rPr>
              <a:t>НАБЛЮДАТЕЛЬ  2012</a:t>
            </a:r>
            <a:endParaRPr lang="ru-RU" sz="4400" b="1" spc="600" dirty="0">
              <a:solidFill>
                <a:schemeClr val="bg2">
                  <a:lumMod val="1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51304" cy="6843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Наблюдатель имеет право знакомиться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(при подведении итогов)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572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   с любым </a:t>
            </a:r>
            <a:r>
              <a:rPr lang="ru-RU" sz="3000" dirty="0">
                <a:solidFill>
                  <a:schemeClr val="bg2">
                    <a:lumMod val="10000"/>
                  </a:schemeClr>
                </a:solidFill>
              </a:rPr>
              <a:t>заполненным или незаполненным бюллетенем при подсчете голосов избирателей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  с </a:t>
            </a:r>
            <a:r>
              <a:rPr lang="ru-RU" sz="3000" dirty="0">
                <a:solidFill>
                  <a:schemeClr val="bg2">
                    <a:lumMod val="10000"/>
                  </a:schemeClr>
                </a:solidFill>
              </a:rPr>
              <a:t>протоколами соответствующей избирательной </a:t>
            </a: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комиссии:</a:t>
            </a:r>
          </a:p>
          <a:p>
            <a:pPr marL="1438275" indent="-4572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об </a:t>
            </a:r>
            <a:r>
              <a:rPr lang="ru-RU" sz="3000" dirty="0">
                <a:solidFill>
                  <a:schemeClr val="bg2">
                    <a:lumMod val="10000"/>
                  </a:schemeClr>
                </a:solidFill>
              </a:rPr>
              <a:t>итогах голосования </a:t>
            </a:r>
          </a:p>
          <a:p>
            <a:pPr marL="1438275" lvl="1" indent="-4572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о </a:t>
            </a:r>
            <a:r>
              <a:rPr lang="ru-RU" sz="3000" dirty="0">
                <a:solidFill>
                  <a:schemeClr val="bg2">
                    <a:lumMod val="10000"/>
                  </a:schemeClr>
                </a:solidFill>
              </a:rPr>
              <a:t>результатах выборов </a:t>
            </a:r>
          </a:p>
          <a:p>
            <a:pPr marL="1438275" lvl="1" indent="-4572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и приложенными </a:t>
            </a:r>
            <a:r>
              <a:rPr lang="ru-RU" sz="3000" dirty="0">
                <a:solidFill>
                  <a:schemeClr val="bg2">
                    <a:lumMod val="10000"/>
                  </a:schemeClr>
                </a:solidFill>
              </a:rPr>
              <a:t>к ним документами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7283152" cy="684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Наблюдатель имеет право: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0" y="1556792"/>
            <a:ext cx="9468544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обжаловать 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действия (бездействие)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         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   избирательной 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комиссии в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   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   вышестоящую 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избирательную 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      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   комиссию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, суд 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7283152" cy="6843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Наблюдатель имеет право: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11560" y="2420888"/>
            <a:ext cx="7543800" cy="3886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присутствовать при повторном подсчете      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   голосов избирателей в соответствующих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   комиссиях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283152" cy="6843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Наблюдатель имеет право: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1412776"/>
            <a:ext cx="7831832" cy="4894312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Проводить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фото-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и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видеосъемку 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 ( </a:t>
            </a:r>
            <a:r>
              <a:rPr lang="ru-RU" sz="2800" b="1" spc="3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 2.3.5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Инструкции по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организации единого порядка установления итогов голосования, составления протоколов избирательных комиссий, определения результатов выборов, получения, передачи и обработки информации с использованием Государственной автоматизированной системы Российской Федерации «Выборы» при проведении выборов Президента Российской Федерации (</a:t>
            </a:r>
            <a:r>
              <a:rPr lang="ru-RU" sz="2800" spc="3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утв. Пост. ЦИК России от 17.08.2011г. № 26/255-6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9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Cambria Math" pitchFamily="18" charset="0"/>
              </a:rPr>
              <a:t>ОГРАНИЧЕНИЯ В РАБОТЕ НАБЛЮДАТЕЛЯ</a:t>
            </a:r>
            <a:endParaRPr lang="ru-RU" sz="4000" dirty="0">
              <a:solidFill>
                <a:schemeClr val="bg2">
                  <a:lumMod val="10000"/>
                </a:schemeClr>
              </a:solidFill>
              <a:latin typeface="+mn-lt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83152" cy="6843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Наблюдатель НЕ имеет права: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850" y="1268413"/>
            <a:ext cx="8569325" cy="5184775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100" dirty="0" smtClean="0">
                <a:solidFill>
                  <a:schemeClr val="bg2">
                    <a:lumMod val="10000"/>
                  </a:schemeClr>
                </a:solidFill>
              </a:rPr>
              <a:t> выдавать </a:t>
            </a:r>
            <a:r>
              <a:rPr lang="ru-RU" sz="3100" dirty="0">
                <a:solidFill>
                  <a:schemeClr val="bg2">
                    <a:lumMod val="10000"/>
                  </a:schemeClr>
                </a:solidFill>
              </a:rPr>
              <a:t>избирателям бюллетени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100" dirty="0" smtClean="0">
                <a:solidFill>
                  <a:schemeClr val="bg2">
                    <a:lumMod val="10000"/>
                  </a:schemeClr>
                </a:solidFill>
              </a:rPr>
              <a:t> расписываться </a:t>
            </a:r>
            <a:r>
              <a:rPr lang="ru-RU" sz="3100" dirty="0">
                <a:solidFill>
                  <a:schemeClr val="bg2">
                    <a:lumMod val="10000"/>
                  </a:schemeClr>
                </a:solidFill>
              </a:rPr>
              <a:t>за избирателя в получении бюллетеня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100" dirty="0" smtClean="0">
                <a:solidFill>
                  <a:schemeClr val="bg2">
                    <a:lumMod val="10000"/>
                  </a:schemeClr>
                </a:solidFill>
              </a:rPr>
              <a:t> заполнять </a:t>
            </a:r>
            <a:r>
              <a:rPr lang="ru-RU" sz="3100" dirty="0">
                <a:solidFill>
                  <a:schemeClr val="bg2">
                    <a:lumMod val="10000"/>
                  </a:schemeClr>
                </a:solidFill>
              </a:rPr>
              <a:t>за избирателя бюллетени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100" dirty="0" smtClean="0">
                <a:solidFill>
                  <a:schemeClr val="bg2">
                    <a:lumMod val="10000"/>
                  </a:schemeClr>
                </a:solidFill>
              </a:rPr>
              <a:t> предпринимать </a:t>
            </a:r>
            <a:r>
              <a:rPr lang="ru-RU" sz="3100" dirty="0">
                <a:solidFill>
                  <a:schemeClr val="bg2">
                    <a:lumMod val="10000"/>
                  </a:schemeClr>
                </a:solidFill>
              </a:rPr>
              <a:t>действия, нарушающие тайну голосования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100" dirty="0" smtClean="0">
                <a:solidFill>
                  <a:schemeClr val="bg2">
                    <a:lumMod val="10000"/>
                  </a:schemeClr>
                </a:solidFill>
              </a:rPr>
              <a:t> принимать </a:t>
            </a:r>
            <a:r>
              <a:rPr lang="ru-RU" sz="3100" dirty="0">
                <a:solidFill>
                  <a:schemeClr val="bg2">
                    <a:lumMod val="10000"/>
                  </a:schemeClr>
                </a:solidFill>
              </a:rPr>
              <a:t>непосредственное участие в подсчете бюллетеней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100" dirty="0" smtClean="0">
                <a:solidFill>
                  <a:schemeClr val="bg2">
                    <a:lumMod val="10000"/>
                  </a:schemeClr>
                </a:solidFill>
              </a:rPr>
              <a:t> участвовать </a:t>
            </a:r>
            <a:r>
              <a:rPr lang="ru-RU" sz="3100" dirty="0">
                <a:solidFill>
                  <a:schemeClr val="bg2">
                    <a:lumMod val="10000"/>
                  </a:schemeClr>
                </a:solidFill>
              </a:rPr>
              <a:t>в принятии решений соответствующей избирательной комиссией.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100" dirty="0" smtClean="0">
                <a:solidFill>
                  <a:schemeClr val="bg2">
                    <a:lumMod val="10000"/>
                  </a:schemeClr>
                </a:solidFill>
              </a:rPr>
              <a:t> проводить </a:t>
            </a:r>
            <a:r>
              <a:rPr lang="ru-RU" sz="3100" dirty="0">
                <a:solidFill>
                  <a:schemeClr val="bg2">
                    <a:lumMod val="10000"/>
                  </a:schemeClr>
                </a:solidFill>
              </a:rPr>
              <a:t>агитацию среди избирателей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83152" cy="6843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Наблюдатель НЕ имеет права: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288" y="1524000"/>
            <a:ext cx="8497887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совершать </a:t>
            </a:r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действия,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spc="300" dirty="0" smtClean="0">
                <a:solidFill>
                  <a:schemeClr val="bg2">
                    <a:lumMod val="10000"/>
                  </a:schemeClr>
                </a:solidFill>
              </a:rPr>
              <a:t>  препятствующие работе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spc="3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4000" spc="300" dirty="0" smtClean="0">
                <a:solidFill>
                  <a:schemeClr val="bg2">
                    <a:lumMod val="10000"/>
                  </a:schemeClr>
                </a:solidFill>
              </a:rPr>
              <a:t> избирательной </a:t>
            </a:r>
            <a:r>
              <a:rPr lang="ru-RU" sz="4000" spc="300" dirty="0">
                <a:solidFill>
                  <a:schemeClr val="bg2">
                    <a:lumMod val="10000"/>
                  </a:schemeClr>
                </a:solidFill>
              </a:rPr>
              <a:t>комиссии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9036496" cy="93610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Процедура удаления наблюдателя с участка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9512" y="1844824"/>
            <a:ext cx="8713787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н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аблюдатель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и иные лица удаляются из помещения для голосования, если они </a:t>
            </a:r>
            <a:r>
              <a:rPr lang="ru-RU" sz="3200" u="sng" spc="300" dirty="0">
                <a:solidFill>
                  <a:schemeClr val="bg2">
                    <a:lumMod val="10000"/>
                  </a:schemeClr>
                </a:solidFill>
              </a:rPr>
              <a:t>нарушают закон о </a:t>
            </a:r>
            <a:r>
              <a:rPr lang="ru-RU" sz="3200" u="sng" spc="300" dirty="0" smtClean="0">
                <a:solidFill>
                  <a:schemeClr val="bg2">
                    <a:lumMod val="10000"/>
                  </a:schemeClr>
                </a:solidFill>
              </a:rPr>
              <a:t>выборах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решение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об этом принимается участковой комиссией </a:t>
            </a:r>
            <a:r>
              <a:rPr lang="ru-RU" sz="3200" u="sng" spc="300" dirty="0">
                <a:solidFill>
                  <a:schemeClr val="bg2">
                    <a:lumMod val="10000"/>
                  </a:schemeClr>
                </a:solidFill>
              </a:rPr>
              <a:t>в письменной форме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9036496" cy="93610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Процедура удаления наблюдателя с участка</a:t>
            </a:r>
            <a:endParaRPr lang="ru-RU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8313" y="1524000"/>
            <a:ext cx="7991475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 Если 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вас удаляют,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не 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уходите с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    участка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, пока вам не представят </a:t>
            </a:r>
            <a:endParaRPr lang="ru-RU" sz="3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3600" spc="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spc="600" dirty="0" smtClean="0">
                <a:solidFill>
                  <a:schemeClr val="bg2">
                    <a:lumMod val="10000"/>
                  </a:schemeClr>
                </a:solidFill>
              </a:rPr>
              <a:t>  заверенное</a:t>
            </a:r>
            <a:r>
              <a:rPr lang="ru-RU" sz="3600" spc="3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u="sng" spc="300" dirty="0">
                <a:solidFill>
                  <a:schemeClr val="bg2">
                    <a:lumMod val="10000"/>
                  </a:schemeClr>
                </a:solidFill>
              </a:rPr>
              <a:t>подписью и </a:t>
            </a:r>
            <a:endParaRPr lang="ru-RU" sz="3600" u="sng" spc="3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3600" spc="300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ru-RU" sz="3600" u="sng" spc="300" dirty="0" smtClean="0">
                <a:solidFill>
                  <a:schemeClr val="bg2">
                    <a:lumMod val="10000"/>
                  </a:schemeClr>
                </a:solidFill>
              </a:rPr>
              <a:t>печатью</a:t>
            </a:r>
            <a:r>
              <a:rPr lang="ru-RU" sz="3600" spc="3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spc="300" dirty="0">
                <a:solidFill>
                  <a:schemeClr val="bg2">
                    <a:lumMod val="10000"/>
                  </a:schemeClr>
                </a:solidFill>
              </a:rPr>
              <a:t>комиссии  </a:t>
            </a:r>
            <a:r>
              <a:rPr lang="ru-RU" sz="3600" spc="300" dirty="0" smtClean="0">
                <a:solidFill>
                  <a:schemeClr val="bg2">
                    <a:lumMod val="10000"/>
                  </a:schemeClr>
                </a:solidFill>
              </a:rPr>
              <a:t>    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3600" spc="3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spc="300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ru-RU" sz="3600" u="sng" spc="600" dirty="0" smtClean="0">
                <a:solidFill>
                  <a:schemeClr val="bg2">
                    <a:lumMod val="10000"/>
                  </a:schemeClr>
                </a:solidFill>
              </a:rPr>
              <a:t>письменное </a:t>
            </a:r>
            <a:r>
              <a:rPr lang="ru-RU" sz="3600" u="sng" spc="600" dirty="0">
                <a:solidFill>
                  <a:schemeClr val="bg2">
                    <a:lumMod val="10000"/>
                  </a:schemeClr>
                </a:solidFill>
              </a:rPr>
              <a:t>решение</a:t>
            </a:r>
            <a:r>
              <a:rPr lang="ru-RU" sz="3600" spc="300" dirty="0">
                <a:solidFill>
                  <a:schemeClr val="bg2">
                    <a:lumMod val="10000"/>
                  </a:schemeClr>
                </a:solidFill>
              </a:rPr>
              <a:t>!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pc="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83152" cy="6843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Чтобы этого не случилось: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1772816"/>
            <a:ext cx="8497887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С членами УИК будьте вежливы, но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требовательны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Не создавайте на участке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шума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Следите, чтобы ваши действия не были расценены как нарушение законодательства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887216"/>
          </a:xfrm>
        </p:spPr>
        <p:txBody>
          <a:bodyPr/>
          <a:lstStyle/>
          <a:p>
            <a:r>
              <a:rPr lang="ru-RU" b="1" dirty="0" smtClean="0"/>
              <a:t>Пользуйтесь ДОРОЖНОЙ КАРТОЙ !!</a:t>
            </a:r>
          </a:p>
          <a:p>
            <a:r>
              <a:rPr lang="ru-RU" b="1" dirty="0" smtClean="0"/>
              <a:t>Ее использование позволит собрать и обработать  информацию о нарушениях и результатах голосования в ЕДИНОМ формате</a:t>
            </a:r>
            <a:endParaRPr lang="ru-RU" b="1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852936"/>
            <a:ext cx="4320480" cy="305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84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ОСНОВНЫЕ ЗАДАЧИ НАБЛЮДЕНИЯ</a:t>
            </a:r>
            <a:endParaRPr lang="ru-RU" sz="4000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80920" cy="6843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Основные задачи наблюдения: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288" y="1524000"/>
            <a:ext cx="8137525" cy="50006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 Выявление  </a:t>
            </a:r>
            <a:r>
              <a:rPr lang="ru-RU" sz="3000" dirty="0">
                <a:solidFill>
                  <a:schemeClr val="bg2">
                    <a:lumMod val="10000"/>
                  </a:schemeClr>
                </a:solidFill>
              </a:rPr>
              <a:t>нарушений в работе </a:t>
            </a: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    избирательных </a:t>
            </a:r>
            <a:r>
              <a:rPr lang="ru-RU" sz="3000" dirty="0">
                <a:solidFill>
                  <a:schemeClr val="bg2">
                    <a:lumMod val="10000"/>
                  </a:schemeClr>
                </a:solidFill>
              </a:rPr>
              <a:t>комиссий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3000" dirty="0">
              <a:solidFill>
                <a:schemeClr val="bg2">
                  <a:lumMod val="10000"/>
                </a:schemeClr>
              </a:solidFill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Обеспечение соблюдения </a:t>
            </a: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закона </a:t>
            </a:r>
            <a:r>
              <a:rPr lang="ru-RU" sz="3000" dirty="0">
                <a:solidFill>
                  <a:schemeClr val="bg2">
                    <a:lumMod val="10000"/>
                  </a:schemeClr>
                </a:solidFill>
              </a:rPr>
              <a:t>и </a:t>
            </a: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прав </a:t>
            </a:r>
            <a:endParaRPr lang="ru-RU" sz="3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3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   избирателей</a:t>
            </a:r>
            <a:endParaRPr lang="ru-RU" sz="3000" dirty="0">
              <a:solidFill>
                <a:schemeClr val="bg2">
                  <a:lumMod val="10000"/>
                </a:schemeClr>
              </a:solidFill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3000" dirty="0">
              <a:solidFill>
                <a:schemeClr val="bg2">
                  <a:lumMod val="10000"/>
                </a:schemeClr>
              </a:solidFill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000" dirty="0">
                <a:solidFill>
                  <a:schemeClr val="bg2">
                    <a:lumMod val="10000"/>
                  </a:schemeClr>
                </a:solidFill>
              </a:rPr>
              <a:t>Правильное фиксирование </a:t>
            </a: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нарушения: своевременное </a:t>
            </a:r>
            <a:r>
              <a:rPr lang="ru-RU" sz="3000" dirty="0">
                <a:solidFill>
                  <a:schemeClr val="bg2">
                    <a:lumMod val="10000"/>
                  </a:schemeClr>
                </a:solidFill>
              </a:rPr>
              <a:t>и грамотное составление жалоб (заявлений)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3000" dirty="0">
              <a:solidFill>
                <a:schemeClr val="bg2">
                  <a:lumMod val="10000"/>
                </a:schemeClr>
              </a:solidFill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 Своевременное </a:t>
            </a:r>
            <a:r>
              <a:rPr lang="ru-RU" sz="3000" dirty="0">
                <a:solidFill>
                  <a:schemeClr val="bg2">
                    <a:lumMod val="10000"/>
                  </a:schemeClr>
                </a:solidFill>
              </a:rPr>
              <a:t>информирование об этих нарушениях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933056"/>
            <a:ext cx="7543800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Cambria Math" pitchFamily="18" charset="0"/>
              </a:rPr>
              <a:t>НАЧАЛО РАБОТЫ</a:t>
            </a:r>
            <a:endParaRPr lang="ru-RU" dirty="0">
              <a:solidFill>
                <a:schemeClr val="bg2">
                  <a:lumMod val="10000"/>
                </a:schemeClr>
              </a:solidFill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83152" cy="6843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При себе необходимо иметь: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288" y="1524000"/>
            <a:ext cx="8497887" cy="5001344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Паспорт гражданина РФ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Направление наблюдателя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Нагрудный знак наблюдателя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«Дорожную карту»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Бланки основных жалоб</a:t>
            </a:r>
            <a:endParaRPr lang="ru-RU" sz="3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 Бланк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протокола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Таблицу визуального подсчета числа проголосовавших (если Вы работаете в паре с другим наблюдателем)</a:t>
            </a:r>
            <a:endParaRPr lang="ru-RU" sz="3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 Бумагу и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ручки</a:t>
            </a:r>
            <a:endParaRPr lang="ru-RU" sz="3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 Копировальную бумагу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 Папку или книгу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 Очки и лекарства (при необходимости)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Питьевую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воду и еду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Мобильный телефон и зарядное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устройство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к нему</a:t>
            </a:r>
            <a:endParaRPr lang="ru-RU" sz="3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 Лазерная рулетка (при наличии)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36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83152" cy="6843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Наблюдателю необходимо: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288" y="1556792"/>
            <a:ext cx="8569200" cy="5112568"/>
          </a:xfrm>
        </p:spPr>
        <p:txBody>
          <a:bodyPr>
            <a:normAutofit fontScale="62500" lnSpcReduction="20000"/>
          </a:bodyPr>
          <a:lstStyle/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Прибыть на  избирательный участок не позднее </a:t>
            </a:r>
            <a:r>
              <a:rPr lang="ru-RU" sz="4600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7.30</a:t>
            </a:r>
            <a:endParaRPr lang="ru-RU" sz="4600" u="sng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Представиться председателю УИК и отдать ему Ваше направление </a:t>
            </a: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наблюдателя</a:t>
            </a:r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и «Требование»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Проверить, внес ли Вас председатель в «Список </a:t>
            </a: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наблюдателей, присутствовавших </a:t>
            </a: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при </a:t>
            </a: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голосовании…»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Спросить у </a:t>
            </a: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Председателя, </a:t>
            </a:r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к кому вы можете обращаться </a:t>
            </a: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со своими замечаниями, </a:t>
            </a:r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заявлениями и т.п</a:t>
            </a: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40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Ознакомиться со списком избирателей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83152" cy="6843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Нарушение прав наблюдателя: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1052736"/>
            <a:ext cx="8136904" cy="5472608"/>
          </a:xfrm>
          <a:extLst/>
        </p:spPr>
        <p:txBody>
          <a:bodyPr>
            <a:normAutofit fontScale="85000" lnSpcReduction="20000"/>
          </a:bodyPr>
          <a:lstStyle/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>
                <a:solidFill>
                  <a:srgbClr val="080808"/>
                </a:solidFill>
              </a:rPr>
              <a:t>	</a:t>
            </a:r>
            <a:r>
              <a:rPr lang="ru-RU" sz="3900" u="sng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Председатель комиссии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900" u="sng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 не допускает 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900" u="sng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наблюдателя на участок: </a:t>
            </a:r>
            <a:endParaRPr lang="en-US" sz="3900" u="sng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32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"/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Требует указания каких-либо дополнительных сведений о наблюдателе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"/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Требует предварительного уведомления о направлении наблюдателя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"/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Требует разрешения или регистрации в вышестоящей избирательной </a:t>
            </a:r>
            <a:r>
              <a:rPr lang="ru-RU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комиссии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83152" cy="6843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До открытия участка: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1268760"/>
            <a:ext cx="8281293" cy="525586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3000" spc="300" dirty="0" smtClean="0">
                <a:solidFill>
                  <a:schemeClr val="bg2">
                    <a:lumMod val="10000"/>
                  </a:schemeClr>
                </a:solidFill>
              </a:rPr>
              <a:t>Убедитесь, что </a:t>
            </a:r>
            <a:r>
              <a:rPr lang="ru-RU" sz="3000" spc="300" dirty="0">
                <a:solidFill>
                  <a:schemeClr val="bg2">
                    <a:lumMod val="10000"/>
                  </a:schemeClr>
                </a:solidFill>
              </a:rPr>
              <a:t>Ваше расположение позволяет видеть </a:t>
            </a:r>
            <a:r>
              <a:rPr lang="ru-RU" sz="3000" u="sng" spc="300" dirty="0">
                <a:solidFill>
                  <a:schemeClr val="bg2">
                    <a:lumMod val="10000"/>
                  </a:schemeClr>
                </a:solidFill>
              </a:rPr>
              <a:t>одновременно</a:t>
            </a:r>
            <a:r>
              <a:rPr lang="ru-RU" sz="3000" spc="300" dirty="0">
                <a:solidFill>
                  <a:schemeClr val="bg2">
                    <a:lumMod val="10000"/>
                  </a:schemeClr>
                </a:solidFill>
              </a:rPr>
              <a:t> места выдачи бюллетеней, кабины и ящики для голосования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ru-RU" sz="3000" spc="300" dirty="0">
              <a:solidFill>
                <a:schemeClr val="bg2">
                  <a:lumMod val="10000"/>
                </a:schemeClr>
              </a:solidFill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000" spc="300" dirty="0" smtClean="0">
                <a:solidFill>
                  <a:schemeClr val="bg2">
                    <a:lumMod val="10000"/>
                  </a:schemeClr>
                </a:solidFill>
              </a:rPr>
              <a:t>Проверка помещения для голосования. В нем присутствует: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ru-RU" sz="3000" spc="3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38163" indent="-269875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 Увеличенная форма </a:t>
            </a: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протокола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(если одновременно проводятся несколько выборов – несколько увеличенных форм)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38163" indent="-269875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 Стенд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(стенды) </a:t>
            </a: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с </a:t>
            </a: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информационными </a:t>
            </a: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материалами</a:t>
            </a:r>
          </a:p>
          <a:p>
            <a:pPr marL="538163" indent="-269875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Переносные и стационарные ящики и кабины для голосования</a:t>
            </a:r>
            <a:endParaRPr lang="ru-RU" sz="30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3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264" cy="97234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300" u="sng" dirty="0">
                <a:solidFill>
                  <a:schemeClr val="tx1"/>
                </a:solidFill>
              </a:rPr>
              <a:t>Нарушение в оформлении помещения для голосования: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1052736"/>
            <a:ext cx="8568952" cy="5472608"/>
          </a:xfrm>
          <a:extLst/>
        </p:spPr>
        <p:txBody>
          <a:bodyPr>
            <a:normAutofit/>
          </a:bodyPr>
          <a:lstStyle/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32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В  здании, помещениях комиссии и на расстоянии 50 м от входа имеются агитационные материалы</a:t>
            </a: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30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В помещении для голосования отсутствует увеличенная форма протокола об итогах </a:t>
            </a:r>
            <a:r>
              <a:rPr lang="ru-RU" sz="3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голосования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91264" cy="97234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300" u="sng" dirty="0">
                <a:solidFill>
                  <a:schemeClr val="tx1"/>
                </a:solidFill>
              </a:rPr>
              <a:t>Нарушение в оформлении помещения для голосования: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1052736"/>
            <a:ext cx="8568952" cy="5472608"/>
          </a:xfrm>
          <a:extLst/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30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3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Информационный стенд не содержит требуемых материалов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sz="30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3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Размещение наблюдателей не обеспечивает должного контроля над процессом голосования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sz="30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3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 В кабинах для тайного голосования находятся агитационные материалы, карандаши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283152" cy="6843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До открытия участка: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1268760"/>
            <a:ext cx="8281293" cy="525586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3000" spc="300" dirty="0" smtClean="0">
                <a:solidFill>
                  <a:schemeClr val="bg2">
                    <a:lumMod val="10000"/>
                  </a:schemeClr>
                </a:solidFill>
              </a:rPr>
              <a:t>ВНИМАНИЕ: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sz="3000" spc="3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3000" spc="300" dirty="0" smtClean="0">
                <a:solidFill>
                  <a:schemeClr val="bg2">
                    <a:lumMod val="10000"/>
                  </a:schemeClr>
                </a:solidFill>
              </a:rPr>
              <a:t>Неиспользованные открепительные удостоверения </a:t>
            </a:r>
            <a:r>
              <a:rPr lang="ru-RU" sz="3000" b="1" u="sng" spc="300" dirty="0" smtClean="0">
                <a:solidFill>
                  <a:schemeClr val="bg2">
                    <a:lumMod val="10000"/>
                  </a:schemeClr>
                </a:solidFill>
              </a:rPr>
              <a:t>НЕ</a:t>
            </a:r>
            <a:r>
              <a:rPr lang="ru-RU" sz="3000" spc="300" dirty="0" smtClean="0">
                <a:solidFill>
                  <a:schemeClr val="bg2">
                    <a:lumMod val="10000"/>
                  </a:schemeClr>
                </a:solidFill>
              </a:rPr>
              <a:t> погашаются</a:t>
            </a:r>
            <a:endParaRPr lang="ru-RU" sz="3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ru-RU" sz="3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717032"/>
            <a:ext cx="7543800" cy="24475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Cambria Math" pitchFamily="18" charset="0"/>
              </a:rPr>
              <a:t>ПРАВА НАБЛЮДАТЕЛЯ</a:t>
            </a:r>
            <a:endParaRPr lang="ru-RU" sz="6000" dirty="0">
              <a:solidFill>
                <a:schemeClr val="bg2">
                  <a:lumMod val="10000"/>
                </a:schemeClr>
              </a:solidFill>
              <a:latin typeface="+mn-lt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83152" cy="6843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В течение дня: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288" y="1524000"/>
            <a:ext cx="8137525" cy="5000625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Будьте корректны и дипломатичны в общении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Требуйте только то, что положено по закону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Будьте настойчивы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Не стесняйтесь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Знакомьтесь с другими наблюдателями, членами комиссии с правом совещательного голоса, представителями СМИ и членами УИК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501008"/>
            <a:ext cx="7543800" cy="1524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ДЕНЬ ГОЛОСОВАНИЯ</a:t>
            </a:r>
            <a:endParaRPr lang="ru-RU" sz="4000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86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91264" cy="972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300" u="sng" dirty="0" smtClean="0">
                <a:solidFill>
                  <a:schemeClr val="tx1"/>
                </a:solidFill>
              </a:rPr>
              <a:t>Начало голосования:</a:t>
            </a:r>
            <a:endParaRPr lang="ru-RU" sz="3300" u="sng" dirty="0">
              <a:solidFill>
                <a:schemeClr val="tx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1484784"/>
            <a:ext cx="8568952" cy="5040560"/>
          </a:xfrm>
          <a:extLst/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31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Избирательный </a:t>
            </a:r>
            <a:r>
              <a:rPr lang="ru-RU" sz="31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участок </a:t>
            </a:r>
            <a:r>
              <a:rPr lang="ru-RU" sz="31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открывается в </a:t>
            </a:r>
            <a:r>
              <a:rPr lang="ru-RU" sz="31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8 часов утра </a:t>
            </a:r>
            <a:endParaRPr lang="ru-RU" sz="31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sz="31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31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Пустые ящики </a:t>
            </a:r>
            <a:r>
              <a:rPr lang="ru-RU" sz="31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для голосования </a:t>
            </a:r>
            <a:r>
              <a:rPr lang="ru-RU" sz="31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предъявляются </a:t>
            </a:r>
            <a:r>
              <a:rPr lang="ru-RU" sz="31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для </a:t>
            </a:r>
            <a:r>
              <a:rPr lang="ru-RU" sz="31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осмотра, затем </a:t>
            </a:r>
            <a:r>
              <a:rPr lang="ru-RU" sz="31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опечатываются</a:t>
            </a:r>
            <a:endParaRPr lang="ru-RU" sz="31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sz="31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31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Число </a:t>
            </a:r>
            <a:r>
              <a:rPr lang="ru-RU" sz="31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переносных </a:t>
            </a:r>
            <a:r>
              <a:rPr lang="ru-RU" sz="31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ящиков </a:t>
            </a:r>
            <a:r>
              <a:rPr lang="ru-RU" sz="31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должно соответствовать </a:t>
            </a:r>
            <a:r>
              <a:rPr lang="ru-RU" sz="31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решению ТИК по данному участку (в любом случае не больше трех)</a:t>
            </a:r>
            <a:endParaRPr lang="ru-RU" sz="31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sz="31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31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Все ящики </a:t>
            </a:r>
            <a:r>
              <a:rPr lang="ru-RU" sz="31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для голосования находятся в поле зрения наблюдателей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sz="31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31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Члены комиссии </a:t>
            </a:r>
            <a:r>
              <a:rPr lang="ru-RU" sz="31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расписываются </a:t>
            </a:r>
            <a:r>
              <a:rPr lang="ru-RU" sz="31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в получении бюллетеней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sz="31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31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Хранение бюллетеней </a:t>
            </a:r>
            <a:r>
              <a:rPr lang="ru-RU" sz="31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не должно создавать </a:t>
            </a:r>
            <a:r>
              <a:rPr lang="ru-RU" sz="31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предпосылки для нарушений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6692" y="1340768"/>
            <a:ext cx="8568952" cy="4824536"/>
          </a:xfrm>
          <a:extLst/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endParaRPr lang="ru-RU" sz="31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31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Книги списка </a:t>
            </a:r>
            <a:r>
              <a:rPr lang="ru-RU" sz="31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избирателей </a:t>
            </a:r>
            <a:r>
              <a:rPr lang="ru-RU" sz="31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должны быть </a:t>
            </a:r>
            <a:r>
              <a:rPr lang="ru-RU" sz="31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сброшюрованы, </a:t>
            </a:r>
            <a:r>
              <a:rPr lang="ru-RU" sz="31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прошиты, на титульной странице указан порядковый номер книги и общего количества книг, </a:t>
            </a:r>
            <a:r>
              <a:rPr lang="ru-RU" sz="31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 сшивке(последнем листе) подписаны председателем УИК и заверены печатью УИК </a:t>
            </a:r>
            <a:endParaRPr lang="ru-RU" sz="31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260648"/>
            <a:ext cx="8291264" cy="9723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3300" u="sng" dirty="0" smtClean="0">
                <a:solidFill>
                  <a:schemeClr val="tx1"/>
                </a:solidFill>
              </a:rPr>
              <a:t>Начало голосования:</a:t>
            </a:r>
            <a:endParaRPr lang="ru-RU" sz="33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91264" cy="972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300" u="sng" dirty="0" smtClean="0">
                <a:solidFill>
                  <a:schemeClr val="tx1"/>
                </a:solidFill>
              </a:rPr>
              <a:t>Нарушения </a:t>
            </a:r>
            <a:r>
              <a:rPr lang="ru-RU" sz="3300" u="sng" dirty="0">
                <a:solidFill>
                  <a:schemeClr val="tx1"/>
                </a:solidFill>
              </a:rPr>
              <a:t>порядка голосования: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4896544"/>
          </a:xfrm>
          <a:extLst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Избиратель </a:t>
            </a:r>
            <a:r>
              <a:rPr lang="ru-RU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не </a:t>
            </a:r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предъявляет </a:t>
            </a:r>
            <a:r>
              <a:rPr lang="ru-RU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требуемого </a:t>
            </a:r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документа (паспорт гражданина РФ)</a:t>
            </a:r>
            <a:endParaRPr lang="ru-RU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ru-RU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Избиратель предъявляет чужой документ</a:t>
            </a:r>
            <a:endParaRPr lang="ru-RU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ru-RU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Избиратель </a:t>
            </a:r>
            <a:r>
              <a:rPr lang="ru-RU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не </a:t>
            </a:r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расписывается </a:t>
            </a:r>
            <a:r>
              <a:rPr lang="ru-RU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 получении </a:t>
            </a:r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бюллетеня </a:t>
            </a:r>
            <a:endParaRPr lang="ru-RU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ru-RU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Члены комиссии делают «лишние» записи в списке </a:t>
            </a:r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избирателей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ru-RU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Одни и те же лица голосуют неоднократно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91264" cy="972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u="sng" dirty="0" smtClean="0">
                <a:solidFill>
                  <a:schemeClr val="tx1"/>
                </a:solidFill>
              </a:rPr>
              <a:t>Нарушения порядка голосования:</a:t>
            </a:r>
            <a:endParaRPr lang="ru-RU" sz="3600" u="sng" dirty="0">
              <a:solidFill>
                <a:schemeClr val="tx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256584"/>
          </a:xfrm>
          <a:extLst/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buFont typeface="Wingdings" pitchFamily="2" charset="2"/>
              <a:buChar char=""/>
              <a:defRPr/>
            </a:pPr>
            <a:r>
              <a:rPr lang="ru-RU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Избиратели заходят в кабины группами</a:t>
            </a:r>
          </a:p>
          <a:p>
            <a:pPr eaLnBrk="1" hangingPunct="1">
              <a:buFont typeface="Wingdings" pitchFamily="2" charset="2"/>
              <a:buChar char=""/>
              <a:defRPr/>
            </a:pPr>
            <a:endParaRPr lang="ru-RU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buFont typeface="Wingdings" pitchFamily="2" charset="2"/>
              <a:buChar char=""/>
              <a:defRPr/>
            </a:pPr>
            <a:r>
              <a:rPr lang="ru-RU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Члены комиссии выдают бюллетеней </a:t>
            </a:r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больше одного </a:t>
            </a:r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бюллетеня </a:t>
            </a:r>
            <a:r>
              <a:rPr lang="ru-RU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(если проводятся несколько выборов – больше одного комплекта бюллетеней)</a:t>
            </a:r>
            <a:endParaRPr lang="ru-RU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buFont typeface="Wingdings" pitchFamily="2" charset="2"/>
              <a:buChar char=""/>
              <a:defRPr/>
            </a:pPr>
            <a:endParaRPr lang="ru-RU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buFont typeface="Wingdings" pitchFamily="2" charset="2"/>
              <a:buChar char=""/>
              <a:defRPr/>
            </a:pPr>
            <a:r>
              <a:rPr lang="ru-RU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Избирателю «подсказывают», за кого надо голосовать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91264" cy="97234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u="sng" dirty="0" smtClean="0">
                <a:solidFill>
                  <a:schemeClr val="tx1"/>
                </a:solidFill>
              </a:rPr>
              <a:t>В ходе голосования в помещении УИК необходимо исключить:</a:t>
            </a:r>
            <a:endParaRPr lang="ru-RU" sz="3600" u="sng" dirty="0">
              <a:solidFill>
                <a:schemeClr val="tx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040560"/>
          </a:xfrm>
          <a:extLst/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800" u="sng" spc="3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Вбросы</a:t>
            </a:r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бюллетеней в стационарные ящики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800" u="sng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Агитацию</a:t>
            </a:r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в любой форме (в том числе лотерей)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800" u="sng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Махинации</a:t>
            </a:r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со списком избирателей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Нахождение на территории комиссии </a:t>
            </a:r>
            <a:r>
              <a:rPr lang="ru-RU" sz="2800" u="sng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посторонних лиц</a:t>
            </a:r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(представителей управ и пр.)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800" u="sng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Массовое голосование </a:t>
            </a:r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 открепительным удостоверениям и без них</a:t>
            </a:r>
            <a:endParaRPr lang="ru-RU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91264" cy="972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u="sng" dirty="0" smtClean="0">
                <a:solidFill>
                  <a:schemeClr val="tx1"/>
                </a:solidFill>
              </a:rPr>
              <a:t>Порядок голосования вне помещения:</a:t>
            </a:r>
            <a:endParaRPr lang="ru-RU" sz="2800" u="sng" dirty="0">
              <a:solidFill>
                <a:schemeClr val="tx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00600"/>
          </a:xfrm>
          <a:extLst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 основании </a:t>
            </a: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письменных и устных обращений </a:t>
            </a: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избирателей формируется реестр, он закрывается в  </a:t>
            </a:r>
            <a:r>
              <a:rPr lang="ru-RU" sz="2800" b="1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14.00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Все 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устные </a:t>
            </a: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обращения </a:t>
            </a: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после возвращения группы с выездного голосования должны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быть подтверждены </a:t>
            </a:r>
            <a:r>
              <a:rPr lang="ru-RU" sz="2400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письменными заявлениями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Если на выездное голосование едут несколько групп, каждая берет с собой </a:t>
            </a:r>
            <a:r>
              <a:rPr lang="ru-RU" sz="2400" u="sng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выписку</a:t>
            </a: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из реестра, а не сам </a:t>
            </a: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реестр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Исключен поквартирный обход и агитация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 завершении голосования составляется акт, в котором указано:</a:t>
            </a:r>
          </a:p>
          <a:p>
            <a:pPr indent="1165225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количество заявлений избирателей</a:t>
            </a:r>
          </a:p>
          <a:p>
            <a:pPr indent="1165225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к</a:t>
            </a: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оличество выданных, использованных бюллетеней</a:t>
            </a:r>
          </a:p>
          <a:p>
            <a:pPr indent="1165225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</a:t>
            </a: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еречень лиц, присутствовавших при голосовании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ru-RU" sz="2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91264" cy="97234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u="sng" dirty="0" smtClean="0">
                <a:solidFill>
                  <a:schemeClr val="tx1"/>
                </a:solidFill>
              </a:rPr>
              <a:t>Нарушение порядка голосования вне помещения для голосования:</a:t>
            </a:r>
            <a:endParaRPr lang="ru-RU" sz="2800" u="sng" dirty="0">
              <a:solidFill>
                <a:schemeClr val="tx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5184576"/>
          </a:xfrm>
          <a:extLst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Реестр формируется не по заявлениям избирателей, а на основе списков, поданных органами соцзащиты, ветеранскими организациями и т.п.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ru-RU" sz="20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Число </a:t>
            </a:r>
            <a:r>
              <a:rPr lang="ru-RU" sz="2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получаемых </a:t>
            </a:r>
            <a:r>
              <a:rPr lang="ru-RU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выездной группой бюллетеней </a:t>
            </a:r>
            <a:r>
              <a:rPr lang="ru-RU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превышает </a:t>
            </a:r>
            <a:r>
              <a:rPr lang="ru-RU" sz="2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число лиц, внесенных в </a:t>
            </a:r>
            <a:r>
              <a:rPr lang="ru-RU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выписку из реестра, </a:t>
            </a:r>
            <a:r>
              <a:rPr lang="ru-RU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более, чем на 5%</a:t>
            </a:r>
            <a:endParaRPr lang="ru-RU" sz="20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ru-RU" sz="20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Паспортные данные в заявлениях не соответствуют данным, указанным в реестре, </a:t>
            </a:r>
            <a:r>
              <a:rPr lang="ru-RU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списке </a:t>
            </a:r>
            <a:r>
              <a:rPr lang="ru-RU" sz="2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избирателей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ru-RU" sz="20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 выписку из реестра добавлены новые фамилии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ru-RU" sz="20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 ходе голосования на избирателей оказывается давление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ru-RU" sz="20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 состав выездной комиссии не включены наблюдатели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501008"/>
            <a:ext cx="7543800" cy="1524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Cambria Math" pitchFamily="18" charset="0"/>
              </a:rPr>
              <a:t>ПОДСЧЕТ ГОЛОСОВ</a:t>
            </a:r>
            <a:endParaRPr lang="ru-RU" sz="4000" dirty="0">
              <a:solidFill>
                <a:schemeClr val="bg2">
                  <a:lumMod val="10000"/>
                </a:schemeClr>
              </a:solidFill>
              <a:latin typeface="+mn-lt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283152" cy="6843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ПРАВА НАБЛЮДАТЕЛЯ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60851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6"/>
              </a:buCl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Наблюдатель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- это гражданин РФ,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уполномоченный осуществлять </a:t>
            </a:r>
            <a:r>
              <a:rPr lang="ru-RU" sz="2800" u="sng" spc="300" dirty="0">
                <a:solidFill>
                  <a:schemeClr val="bg2">
                    <a:lumMod val="10000"/>
                  </a:schemeClr>
                </a:solidFill>
              </a:rPr>
              <a:t>наблюдение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 за проведением голосования, подсчетом голосов и иной деятельностью комиссии. Наблюдатель имеет право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получить </a:t>
            </a:r>
            <a:r>
              <a:rPr lang="ru-RU" sz="2800" u="sng" dirty="0" smtClean="0">
                <a:solidFill>
                  <a:schemeClr val="bg2">
                    <a:lumMod val="10000"/>
                  </a:schemeClr>
                </a:solidFill>
              </a:rPr>
              <a:t>заверенную </a:t>
            </a:r>
            <a:r>
              <a:rPr lang="ru-RU" sz="2800" u="sng" dirty="0">
                <a:solidFill>
                  <a:schemeClr val="bg2">
                    <a:lumMod val="10000"/>
                  </a:schemeClr>
                </a:solidFill>
              </a:rPr>
              <a:t>копию протокола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голосования.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smtClean="0"/>
              <a:t>Если </a:t>
            </a:r>
            <a:r>
              <a:rPr lang="ru-RU" sz="3200" dirty="0"/>
              <a:t>у Вас есть видеокамера, </a:t>
            </a:r>
            <a:r>
              <a:rPr lang="ru-RU" sz="3200" b="1" dirty="0"/>
              <a:t>постарайтесь заснять весь процесс подсчета голосов</a:t>
            </a:r>
            <a:r>
              <a:rPr lang="ru-RU" sz="3200" dirty="0"/>
              <a:t>.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При </a:t>
            </a:r>
            <a:r>
              <a:rPr lang="ru-RU" sz="3200" dirty="0"/>
              <a:t>каждом включении камеры </a:t>
            </a:r>
            <a:r>
              <a:rPr lang="ru-RU" sz="3200" b="1" dirty="0"/>
              <a:t>озвучивайте текущее время</a:t>
            </a:r>
            <a:r>
              <a:rPr lang="ru-RU" sz="3200" dirty="0"/>
              <a:t>, место съемки, свою фамилию и </a:t>
            </a:r>
            <a:r>
              <a:rPr lang="ru-RU" sz="3200" dirty="0" smtClean="0"/>
              <a:t>статус («наблюдатель, направленный …»).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8507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91264" cy="972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u="sng" dirty="0" smtClean="0">
                <a:solidFill>
                  <a:schemeClr val="bg2">
                    <a:lumMod val="10000"/>
                  </a:schemeClr>
                </a:solidFill>
              </a:rPr>
              <a:t>Порядок подсчета голосов:</a:t>
            </a:r>
            <a:endParaRPr lang="ru-RU" sz="2800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968552"/>
          </a:xfrm>
          <a:extLst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Подсчет </a:t>
            </a:r>
            <a:r>
              <a:rPr lang="ru-RU" sz="2400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голосов </a:t>
            </a:r>
            <a:r>
              <a:rPr lang="ru-RU" sz="2400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начинается </a:t>
            </a:r>
            <a:r>
              <a:rPr lang="ru-RU" sz="2400" u="sng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незамедлительно после </a:t>
            </a:r>
            <a:r>
              <a:rPr lang="ru-RU" sz="2400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окончания </a:t>
            </a:r>
            <a:r>
              <a:rPr lang="ru-RU" sz="2400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голосования, проводится </a:t>
            </a:r>
            <a:r>
              <a:rPr lang="ru-RU" sz="2400" u="sng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без</a:t>
            </a:r>
            <a:r>
              <a:rPr lang="ru-RU" sz="2400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перерывов</a:t>
            </a:r>
            <a:endParaRPr lang="ru-RU" sz="2400" spc="3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ru-RU" sz="2400" spc="3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 начале подсчета </a:t>
            </a:r>
            <a:r>
              <a:rPr lang="ru-RU" sz="2400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извещаются </a:t>
            </a:r>
            <a:r>
              <a:rPr lang="ru-RU" sz="2400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все члены УИК и лица, </a:t>
            </a:r>
            <a:r>
              <a:rPr lang="ru-RU" sz="2400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имеющие право присутствовать при подсчете</a:t>
            </a:r>
            <a:endParaRPr lang="ru-RU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ru-RU" sz="2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Наблюдателю обеспечен обзор всех действий членов УИК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ru-RU" sz="2400" spc="3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Все данные подсчета </a:t>
            </a:r>
            <a:r>
              <a:rPr lang="ru-RU" u="sng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одновременно</a:t>
            </a:r>
            <a:r>
              <a:rPr lang="ru-RU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заносятся в протокол и в его увеличенную форму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ru-RU" sz="2400" spc="3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91264" cy="6123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u="sng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подсчета голосов:</a:t>
            </a:r>
            <a:endParaRPr lang="ru-RU" sz="2800" u="sng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00600"/>
          </a:xfrm>
          <a:extLst/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3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a typeface="+mj-ea"/>
                <a:cs typeface="+mj-cs"/>
              </a:rPr>
              <a:t>Погашение неиспользованных бюллетеней, оглашение их числа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3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a typeface="+mj-ea"/>
                <a:cs typeface="+mj-cs"/>
              </a:rPr>
              <a:t>Оглашение числа неиспользованных открепительных удостоверений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3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a typeface="+mj-ea"/>
                <a:cs typeface="+mj-cs"/>
              </a:rPr>
              <a:t>Оглашение  количества  полученных бюллетеней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3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a typeface="+mj-ea"/>
                <a:cs typeface="+mj-cs"/>
              </a:rPr>
              <a:t>Работа со списком избирателей (число избирателей, число выданных бюллетеней в помещении и вне помещения, число выданных открепительных, число  проголосовавших по открепительным)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91264" cy="6123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u="sng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подсчета голосов:</a:t>
            </a:r>
            <a:endParaRPr lang="ru-RU" sz="2800" u="sng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00600"/>
          </a:xfrm>
          <a:extLst/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23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После окончания работы со </a:t>
            </a:r>
            <a:r>
              <a:rPr lang="ru-RU" sz="23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списком избирателей книги списка избирателей </a:t>
            </a:r>
            <a:r>
              <a:rPr lang="ru-RU" sz="23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убираются </a:t>
            </a:r>
            <a:r>
              <a:rPr lang="ru-RU" sz="2300" u="sng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сейф.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23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Письменные принадлежности остаются </a:t>
            </a:r>
            <a:r>
              <a:rPr lang="ru-RU" sz="2300" u="sng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только</a:t>
            </a:r>
            <a:r>
              <a:rPr lang="ru-RU" sz="23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3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у председателя и секретаря.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endParaRPr lang="ru-RU" sz="2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91264" cy="6123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u="sng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подсчета голосов:</a:t>
            </a:r>
            <a:endParaRPr lang="ru-RU" sz="2800" u="sng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00600"/>
          </a:xfrm>
          <a:extLst/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23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         </a:t>
            </a:r>
            <a:r>
              <a:rPr lang="ru-RU" sz="2300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Сортировка и подсчет бюллетеней 	проводится </a:t>
            </a:r>
            <a:r>
              <a:rPr lang="ru-RU" sz="2300" u="sng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открыто и гласно</a:t>
            </a:r>
            <a:r>
              <a:rPr lang="ru-RU" sz="23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 </a:t>
            </a:r>
            <a:endParaRPr lang="ru-RU" sz="23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0" indent="0"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ru-RU" sz="23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ru-RU" sz="2300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каждый бюллетень демонстрируется 	присутствующим, и его </a:t>
            </a:r>
            <a:r>
              <a:rPr lang="ru-RU" sz="2300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содержание </a:t>
            </a:r>
          </a:p>
          <a:p>
            <a:pPr marL="0" indent="0"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ru-RU" sz="2300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300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</a:t>
            </a:r>
            <a:r>
              <a:rPr lang="ru-RU" sz="2300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(где поставлена </a:t>
            </a:r>
            <a:r>
              <a:rPr lang="ru-RU" sz="2300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отметка</a:t>
            </a:r>
            <a:r>
              <a:rPr lang="ru-RU" sz="2300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 оглашается</a:t>
            </a:r>
            <a:r>
              <a:rPr lang="ru-RU" sz="2300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ru-RU" sz="2300" spc="3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endParaRPr lang="ru-RU" sz="2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015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91264" cy="6123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u="sng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подсчета голосов:</a:t>
            </a:r>
            <a:endParaRPr lang="ru-RU" sz="2800" u="sng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9512" y="1124744"/>
            <a:ext cx="8820472" cy="5400600"/>
          </a:xfrm>
          <a:extLst/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3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Подсчет начинается с бюллетеней, содержащихся </a:t>
            </a:r>
            <a:r>
              <a:rPr lang="ru-RU" sz="2300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переносных ящиках</a:t>
            </a:r>
            <a:r>
              <a:rPr lang="ru-RU" sz="23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(оглашаются данные о числе избирателей, проголосовавших с  использованием  данного </a:t>
            </a:r>
            <a:r>
              <a:rPr lang="ru-RU" sz="23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ящика</a:t>
            </a:r>
            <a:r>
              <a:rPr lang="ru-RU" sz="23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3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Вскрытие </a:t>
            </a:r>
            <a:r>
              <a:rPr lang="ru-RU" sz="2300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стационарных </a:t>
            </a:r>
            <a:r>
              <a:rPr lang="ru-RU" sz="2300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ящиков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3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Бюллетени из стационарных ящиков смешиваются с бюллетенями из </a:t>
            </a:r>
            <a:r>
              <a:rPr lang="ru-RU" sz="23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переносных ящиков</a:t>
            </a:r>
            <a:endParaRPr lang="ru-RU" sz="23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endParaRPr lang="ru-RU" sz="2300" spc="3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ru-RU" sz="2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33548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6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Производится </a:t>
            </a:r>
            <a:r>
              <a:rPr lang="ru-RU" sz="6000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сортировка </a:t>
            </a:r>
            <a:r>
              <a:rPr lang="ru-RU" sz="6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бюллетеней, вначале по видам выборов, затем по кандидатам. </a:t>
            </a:r>
            <a:r>
              <a:rPr lang="ru-RU" sz="45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Если проводится несколько выборов , все дальнейшие действия осуществляются сначала с бюллетенями по выборам Президента, затем с бюллетенями остальных выборов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6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Производится </a:t>
            </a:r>
            <a:r>
              <a:rPr lang="ru-RU" sz="6000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подсчет</a:t>
            </a:r>
            <a:r>
              <a:rPr lang="ru-RU" sz="6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  <a:r>
              <a:rPr lang="ru-RU" sz="6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голосов, поданных за кандидатов</a:t>
            </a:r>
            <a:endParaRPr lang="ru-RU" sz="60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6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В процессе всех действий данные заносятся в протокол и его увеличенную  форму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6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Выполняется поверка контрольных соотношений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8192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188640"/>
            <a:ext cx="8291264" cy="972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u="sng" dirty="0" smtClean="0">
                <a:solidFill>
                  <a:schemeClr val="tx1"/>
                </a:solidFill>
              </a:rPr>
              <a:t>Нарушение порядка подсчета бюллетеней из переносных ящиков:</a:t>
            </a:r>
            <a:endParaRPr lang="ru-RU" sz="2800" u="sng" dirty="0">
              <a:solidFill>
                <a:schemeClr val="tx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400600"/>
          </a:xfrm>
          <a:extLst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"/>
              <a:defRPr/>
            </a:pPr>
            <a:endParaRPr lang="ru-RU" sz="24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"/>
              <a:defRPr/>
            </a:pPr>
            <a:endParaRPr lang="ru-RU" sz="2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"/>
              <a:defRPr/>
            </a:pPr>
            <a:endParaRPr lang="ru-RU" sz="2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ЕСЛИ обнаружено, что </a:t>
            </a: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число бюллетеней в переносном ящике  </a:t>
            </a:r>
            <a:r>
              <a:rPr lang="ru-RU" sz="2400" u="sng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больше</a:t>
            </a:r>
            <a:r>
              <a:rPr lang="ru-RU" sz="2400" u="sng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количества </a:t>
            </a: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избирателей, проголосовавших с использованием данного ящика, 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то </a:t>
            </a: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  <a:r>
              <a:rPr lang="ru-RU" sz="2400" u="sng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все </a:t>
            </a:r>
            <a:r>
              <a:rPr lang="ru-RU" sz="2400" u="sng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бюллетени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из этого ящика признаются </a:t>
            </a:r>
            <a:r>
              <a:rPr lang="ru-RU" sz="2400" u="sng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НЕДЕЙСТВИТЕЛЬНЫМИ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и НЕМЕДЛЕННО составляется 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АКТ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	НО, как правило,</a:t>
            </a:r>
            <a:r>
              <a:rPr lang="en-US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такие бюллетени…</a:t>
            </a:r>
          </a:p>
        </p:txBody>
      </p:sp>
    </p:spTree>
    <p:extLst>
      <p:ext uri="{BB962C8B-B14F-4D97-AF65-F5344CB8AC3E}">
        <p14:creationId xmlns:p14="http://schemas.microsoft.com/office/powerpoint/2010/main" val="42352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91264" cy="97234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u="sng" dirty="0" smtClean="0">
                <a:solidFill>
                  <a:schemeClr val="tx1"/>
                </a:solidFill>
              </a:rPr>
              <a:t>Нарушение порядка подсчета голосов при подсчете бюллетеней из переносных ящиков:</a:t>
            </a:r>
            <a:endParaRPr lang="ru-RU" sz="2800" u="sng" dirty="0">
              <a:solidFill>
                <a:schemeClr val="tx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9512" y="764704"/>
            <a:ext cx="8568952" cy="5400600"/>
          </a:xfrm>
          <a:extLst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"/>
              <a:defRPr/>
            </a:pPr>
            <a:endParaRPr lang="ru-RU" sz="24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	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… учитываются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как действительные </a:t>
            </a:r>
            <a:r>
              <a:rPr lang="en-US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!</a:t>
            </a:r>
            <a:endParaRPr lang="ru-RU" sz="2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сами бюллетени не упаковываются отдельно </a:t>
            </a: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, не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опечатываются, а учитываются при дальнейшем подсчете</a:t>
            </a:r>
          </a:p>
          <a:p>
            <a:pPr eaLnBrk="1" hangingPunct="1">
              <a:defRPr/>
            </a:pPr>
            <a:endParaRPr lang="ru-RU" sz="2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об этом факте </a:t>
            </a: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не составляется АКТ</a:t>
            </a:r>
            <a:endParaRPr lang="ru-RU" sz="2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"/>
              <a:defRPr/>
            </a:pPr>
            <a:endParaRPr lang="ru-RU" sz="2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91264" cy="972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порядка подсчета голосов:</a:t>
            </a:r>
            <a:endParaRPr lang="ru-RU" sz="28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400600"/>
          </a:xfrm>
          <a:extLst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"/>
              <a:defRPr/>
            </a:pPr>
            <a:endParaRPr lang="ru-RU" sz="24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a typeface="+mj-ea"/>
                <a:cs typeface="+mj-cs"/>
              </a:rPr>
              <a:t>При непосредственном подсчете голосов избирателей </a:t>
            </a:r>
            <a:r>
              <a:rPr lang="ru-RU" sz="2000" u="sng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a typeface="+mj-ea"/>
                <a:cs typeface="+mj-cs"/>
              </a:rPr>
              <a:t>не разрешено присутствовать наблюдателям </a:t>
            </a:r>
            <a:endParaRPr lang="ru-RU" sz="2000" u="sng" spc="3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ru-RU" sz="20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a typeface="+mj-ea"/>
                <a:cs typeface="+mj-cs"/>
              </a:rPr>
              <a:t>Члены </a:t>
            </a:r>
            <a:r>
              <a:rPr lang="ru-RU" sz="2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a typeface="+mj-ea"/>
                <a:cs typeface="+mj-cs"/>
              </a:rPr>
              <a:t>УИК с правом решающего голоса, кроме председателя (заместителя председателя) и секретаря </a:t>
            </a:r>
            <a:r>
              <a:rPr lang="ru-RU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a typeface="+mj-ea"/>
                <a:cs typeface="+mj-cs"/>
              </a:rPr>
              <a:t>комиссии, </a:t>
            </a:r>
            <a:r>
              <a:rPr lang="ru-RU" sz="2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a typeface="+mj-ea"/>
                <a:cs typeface="+mj-cs"/>
              </a:rPr>
              <a:t>пользуются письменными </a:t>
            </a:r>
            <a:r>
              <a:rPr lang="ru-RU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a typeface="+mj-ea"/>
                <a:cs typeface="+mj-cs"/>
              </a:rPr>
              <a:t>принадлежностями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ru-RU" sz="20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a typeface="+mj-ea"/>
                <a:cs typeface="+mj-cs"/>
              </a:rPr>
              <a:t>Лицам, присутствующим при непосредственном подсчете голосов, не обеспечен обзор действий членов </a:t>
            </a:r>
            <a:r>
              <a:rPr lang="ru-RU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a typeface="+mj-ea"/>
                <a:cs typeface="+mj-cs"/>
              </a:rPr>
              <a:t>УИК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ru-RU" sz="20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a typeface="+mj-ea"/>
              <a:cs typeface="+mj-cs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До начала подсчета не погашены неиспользованные бюллетени </a:t>
            </a:r>
            <a:endParaRPr lang="ru-RU" sz="20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ru-RU" sz="20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a typeface="+mj-ea"/>
                <a:cs typeface="+mj-cs"/>
              </a:rPr>
              <a:t>Бюллетени </a:t>
            </a:r>
            <a:r>
              <a:rPr lang="ru-RU" sz="2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a typeface="+mj-ea"/>
                <a:cs typeface="+mj-cs"/>
              </a:rPr>
              <a:t>неустановленной формы учитываются при подсчете голосов. Они не упаковываются отдельно и не </a:t>
            </a:r>
            <a:r>
              <a:rPr lang="ru-RU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a typeface="+mj-ea"/>
                <a:cs typeface="+mj-cs"/>
              </a:rPr>
              <a:t>опечатываются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ru-RU" sz="20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Данные подсчета не вносятся одновременно с заполнением протокола в увеличенную форму протокола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"/>
              <a:defRPr/>
            </a:pPr>
            <a:endParaRPr lang="ru-RU" sz="2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"/>
              <a:defRPr/>
            </a:pPr>
            <a:endParaRPr lang="ru-RU" sz="2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7283152" cy="6843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Наблюдатель имеет право: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55576" y="2276872"/>
            <a:ext cx="7992888" cy="3886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Присутствовать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на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участке </a:t>
            </a:r>
            <a:r>
              <a:rPr lang="ru-RU" sz="2800" u="sng" spc="300" dirty="0" smtClean="0">
                <a:solidFill>
                  <a:schemeClr val="bg2">
                    <a:lumMod val="10000"/>
                  </a:schemeClr>
                </a:solidFill>
              </a:rPr>
              <a:t>с </a:t>
            </a:r>
            <a:r>
              <a:rPr lang="ru-RU" sz="2800" u="sng" spc="300" dirty="0">
                <a:solidFill>
                  <a:schemeClr val="bg2">
                    <a:lumMod val="10000"/>
                  </a:schemeClr>
                </a:solidFill>
              </a:rPr>
              <a:t>момента начала работы</a:t>
            </a:r>
            <a:r>
              <a:rPr lang="ru-RU" sz="2800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участковой комиссии в день голосования, при досрочном голосовании и до получения сообщения </a:t>
            </a:r>
            <a:r>
              <a:rPr lang="ru-RU" sz="2800" u="sng" spc="300" dirty="0">
                <a:solidFill>
                  <a:schemeClr val="bg2">
                    <a:lumMod val="10000"/>
                  </a:schemeClr>
                </a:solidFill>
              </a:rPr>
              <a:t>о принятии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территориальной избирательной комиссией </a:t>
            </a:r>
            <a:r>
              <a:rPr lang="ru-RU" sz="2800" u="sng" spc="300" dirty="0">
                <a:solidFill>
                  <a:schemeClr val="bg2">
                    <a:lumMod val="10000"/>
                  </a:schemeClr>
                </a:solidFill>
              </a:rPr>
              <a:t>протокола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 об итогах голосования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501008"/>
            <a:ext cx="7543800" cy="1524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Cambria Math" pitchFamily="18" charset="0"/>
              </a:rPr>
              <a:t>ИТОГОВОЕ ЗАСЕДАНИЕ и ПОДПИСАНИЕ ПРОТОКОЛА</a:t>
            </a:r>
            <a:endParaRPr lang="ru-RU" sz="4000" dirty="0">
              <a:solidFill>
                <a:schemeClr val="bg2">
                  <a:lumMod val="10000"/>
                </a:schemeClr>
              </a:solidFill>
              <a:latin typeface="+mn-lt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21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33548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6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Сразу после окончания подсчета голосов проводится итоговое заседание комиссии, на котором: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45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Рассматриваются все поступившие жалобы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45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Подписывается протокол об итогах голосования</a:t>
            </a:r>
            <a:endParaRPr lang="ru-RU" sz="45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1883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14028" y="2420888"/>
            <a:ext cx="8496944" cy="2376264"/>
          </a:xfrm>
          <a:extLst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"/>
              <a:defRPr/>
            </a:pPr>
            <a:endParaRPr lang="ru-RU" sz="24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	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нарушен  </a:t>
            </a: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указанный выше порядок </a:t>
            </a: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подписания протокола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ru-RU" sz="24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a typeface="+mj-ea"/>
              <a:cs typeface="+mj-cs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протокол </a:t>
            </a: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подписывается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за лиц, не присутствовавших при его </a:t>
            </a: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составлении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ru-RU" sz="2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</a:rPr>
              <a:t>и</a:t>
            </a:r>
            <a:r>
              <a:rPr lang="ru-RU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</a:rPr>
              <a:t>тоговое </a:t>
            </a:r>
            <a:r>
              <a:rPr lang="ru-RU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</a:rPr>
              <a:t>заседание не проводится</a:t>
            </a:r>
          </a:p>
          <a:p>
            <a:pPr>
              <a:buFont typeface="Wingdings" pitchFamily="2" charset="2"/>
              <a:buChar char="ü"/>
              <a:defRPr/>
            </a:pPr>
            <a:endParaRPr lang="ru-RU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</a:rPr>
              <a:t>ж</a:t>
            </a:r>
            <a:r>
              <a:rPr lang="ru-RU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</a:rPr>
              <a:t>алобы </a:t>
            </a:r>
            <a:r>
              <a:rPr lang="ru-RU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</a:rPr>
              <a:t>и заявления о нарушениях при голосовании и подсчете голосов не рассматриваются и не учитываются</a:t>
            </a:r>
          </a:p>
          <a:p>
            <a:pPr>
              <a:lnSpc>
                <a:spcPct val="90000"/>
              </a:lnSpc>
              <a:buFont typeface="Wingdings" pitchFamily="2" charset="2"/>
              <a:buChar char=""/>
              <a:defRPr/>
            </a:pPr>
            <a:endParaRPr lang="ru-RU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  <a:p>
            <a:pPr eaLnBrk="1" hangingPunct="1">
              <a:defRPr/>
            </a:pPr>
            <a:endParaRPr lang="ru-RU" sz="2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"/>
              <a:defRPr/>
            </a:pPr>
            <a:endParaRPr lang="ru-RU" sz="2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332656"/>
            <a:ext cx="8291264" cy="9723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800" u="sng" dirty="0" smtClean="0">
                <a:solidFill>
                  <a:schemeClr val="bg2">
                    <a:lumMod val="10000"/>
                  </a:schemeClr>
                </a:solidFill>
              </a:rPr>
              <a:t>Нарушение процедуры </a:t>
            </a:r>
            <a:r>
              <a:rPr lang="ru-RU" sz="2800" u="sng" dirty="0" smtClean="0">
                <a:solidFill>
                  <a:schemeClr val="bg2">
                    <a:lumMod val="10000"/>
                  </a:schemeClr>
                </a:solidFill>
              </a:rPr>
              <a:t>составления </a:t>
            </a:r>
            <a:r>
              <a:rPr lang="ru-RU" sz="2800" u="sng" dirty="0" smtClean="0">
                <a:solidFill>
                  <a:schemeClr val="bg2">
                    <a:lumMod val="10000"/>
                  </a:schemeClr>
                </a:solidFill>
              </a:rPr>
              <a:t>протокола об итогах голосования. В случае, если:</a:t>
            </a:r>
            <a:endParaRPr lang="ru-RU" sz="2800" u="sng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91264" cy="972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u="sng" dirty="0" smtClean="0">
                <a:solidFill>
                  <a:schemeClr val="bg2">
                    <a:lumMod val="10000"/>
                  </a:schemeClr>
                </a:solidFill>
              </a:rPr>
              <a:t>Нарушение процедуры составление протокола об итогах голосования. В случае, если:</a:t>
            </a:r>
            <a:endParaRPr lang="ru-RU" sz="2800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764704"/>
            <a:ext cx="8568952" cy="5400600"/>
          </a:xfrm>
          <a:extLst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"/>
              <a:defRPr/>
            </a:pPr>
            <a:endParaRPr lang="ru-RU" sz="24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	</a:t>
            </a:r>
          </a:p>
          <a:p>
            <a:pPr algn="ctr">
              <a:buNone/>
              <a:defRPr/>
            </a:pPr>
            <a:endParaRPr lang="ru-RU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2800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Заверенные </a:t>
            </a:r>
            <a:r>
              <a:rPr lang="ru-RU" sz="2800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копии </a:t>
            </a:r>
            <a:r>
              <a:rPr lang="ru-RU" sz="2800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протокола </a:t>
            </a:r>
            <a:r>
              <a:rPr lang="ru-RU" sz="2800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об итогах </a:t>
            </a:r>
            <a:r>
              <a:rPr lang="ru-RU" sz="2800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голосования </a:t>
            </a:r>
            <a:r>
              <a:rPr lang="ru-RU" sz="2800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не выдаются </a:t>
            </a:r>
            <a:r>
              <a:rPr lang="ru-RU" sz="2800" u="sng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немедленно</a:t>
            </a:r>
            <a:r>
              <a:rPr lang="ru-RU" sz="2800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после  подписания протокола </a:t>
            </a:r>
            <a:r>
              <a:rPr lang="ru-RU" sz="2800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об итогах </a:t>
            </a:r>
            <a:r>
              <a:rPr lang="ru-RU" sz="2800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голосования </a:t>
            </a:r>
            <a:endParaRPr lang="ru-RU" sz="2800" spc="3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2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91264" cy="972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процедуры составление протокола об итогах голосования:</a:t>
            </a:r>
            <a:endParaRPr lang="ru-RU" sz="28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764704"/>
            <a:ext cx="8568952" cy="5400600"/>
          </a:xfrm>
          <a:extLst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"/>
              <a:defRPr/>
            </a:pPr>
            <a:endParaRPr lang="ru-RU" sz="24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ru-RU" sz="2700" u="sng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Копия протокола считается заверенной, если: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копия подписана председателем </a:t>
            </a: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комиссии, его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заместителем или секретарем)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 копии проставлена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надпись «копия №_» (указывается номер копии по реестру)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 копии сделана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запись «верно» или «Копия верна»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проставлены дата и время (часы, минуты) заверения копии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указаны фамилия, инициалы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и должность подписывающего лица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поставлена синяя печать </a:t>
            </a: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УИК</a:t>
            </a:r>
            <a:endParaRPr lang="ru-RU" sz="2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ЭТИ РЕКВИЗИТЫ НУЖНО ЗНАТЬ НАИЗУСТЬ!</a:t>
            </a:r>
            <a:endParaRPr lang="ru-RU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2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764704"/>
            <a:ext cx="8568952" cy="5400600"/>
          </a:xfrm>
          <a:extLst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"/>
              <a:defRPr/>
            </a:pPr>
            <a:endParaRPr lang="ru-RU" sz="24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	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ru-RU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ea typeface="+mj-ea"/>
              <a:cs typeface="+mj-cs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2800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Содержание протокола </a:t>
            </a:r>
            <a:r>
              <a:rPr lang="ru-RU" sz="2800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УИК об итогах голосования, переданных в </a:t>
            </a:r>
            <a:r>
              <a:rPr lang="ru-RU" sz="2800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ТИК, </a:t>
            </a:r>
            <a:r>
              <a:rPr lang="ru-RU" sz="2800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не соответствует полученным копиям протоколов!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2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332656"/>
            <a:ext cx="8291264" cy="9723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800" u="sng" smtClean="0">
                <a:solidFill>
                  <a:schemeClr val="bg2">
                    <a:lumMod val="10000"/>
                  </a:schemeClr>
                </a:solidFill>
              </a:rPr>
              <a:t>Нарушение процедуры составление протокола об итогах голосования. В случае, если:</a:t>
            </a:r>
            <a:endParaRPr lang="ru-RU" sz="2800" u="sng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9512" y="764704"/>
            <a:ext cx="8568952" cy="5400600"/>
          </a:xfrm>
          <a:extLst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"/>
              <a:defRPr/>
            </a:pPr>
            <a:endParaRPr lang="ru-RU" sz="24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	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НАРУШЕНИЕ УКАЗАННОГО ПОРЯДКА ЯВЛЯЕТСЯ ОСНОВАНИЕМ ДЛЯ ПРИЗНАНИЯ ПРОТОКОЛА </a:t>
            </a:r>
            <a:r>
              <a:rPr lang="ru-RU" sz="2400" u="sng" spc="6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НЕДЕЙСТВИТЕЛЬНЫМ</a:t>
            </a:r>
            <a:r>
              <a:rPr lang="ru-RU" sz="2400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!!!</a:t>
            </a:r>
            <a:endParaRPr lang="ru-RU" sz="2400" spc="3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"/>
              <a:defRPr/>
            </a:pPr>
            <a:endParaRPr lang="ru-RU" sz="2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91264" cy="972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u="sng" dirty="0" smtClean="0">
                <a:solidFill>
                  <a:schemeClr val="bg2">
                    <a:lumMod val="10000"/>
                  </a:schemeClr>
                </a:solidFill>
              </a:rPr>
              <a:t>Нарушение процедуры составление протокола об итогах голосования. </a:t>
            </a:r>
            <a:endParaRPr lang="ru-RU" sz="2800" u="sng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91264" cy="972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u="sng" smtClean="0">
                <a:solidFill>
                  <a:schemeClr val="bg2">
                    <a:lumMod val="10000"/>
                  </a:schemeClr>
                </a:solidFill>
              </a:rPr>
              <a:t>Правильное фиксирование нарушений:</a:t>
            </a:r>
            <a:endParaRPr lang="ru-RU" sz="2800" u="sng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764704"/>
            <a:ext cx="8064896" cy="5400600"/>
          </a:xfrm>
          <a:extLst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"/>
              <a:defRPr/>
            </a:pPr>
            <a:endParaRPr lang="ru-RU" sz="24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	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ru-RU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0" indent="0" algn="ctr"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СВОЕВРЕМЕННОЕ </a:t>
            </a:r>
          </a:p>
          <a:p>
            <a:pPr marL="0" indent="0" algn="ctr"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И ГРАМОТНОЕ </a:t>
            </a:r>
          </a:p>
          <a:p>
            <a:pPr marL="0" indent="0" algn="ctr"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СОСТАВЛЕНИЕ ЖАЛОБ</a:t>
            </a:r>
            <a:endParaRPr lang="ru-RU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2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u="sng" dirty="0" smtClean="0">
                <a:solidFill>
                  <a:schemeClr val="tx1"/>
                </a:solidFill>
              </a:rPr>
              <a:t>Правильное фиксирование нарушений:</a:t>
            </a:r>
            <a:endParaRPr lang="ru-RU" sz="2800" u="sng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14925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r>
              <a:rPr lang="ru-RU" dirty="0" smtClean="0"/>
              <a:t>Если нарушение </a:t>
            </a:r>
            <a:r>
              <a:rPr lang="ru-RU" u="sng" spc="300" dirty="0" smtClean="0"/>
              <a:t>несущественно</a:t>
            </a:r>
            <a:r>
              <a:rPr lang="ru-RU" spc="300" dirty="0" smtClean="0"/>
              <a:t> </a:t>
            </a:r>
            <a:r>
              <a:rPr lang="ru-RU" dirty="0" smtClean="0"/>
              <a:t>– жалобу можно не составлять. </a:t>
            </a:r>
          </a:p>
          <a:p>
            <a:pPr eaLnBrk="1" hangingPunct="1">
              <a:defRPr/>
            </a:pPr>
            <a:r>
              <a:rPr lang="ru-RU" dirty="0" smtClean="0"/>
              <a:t>Просто сделайте замечание.  Скоре</a:t>
            </a:r>
            <a:r>
              <a:rPr lang="ru-RU" dirty="0"/>
              <a:t>е</a:t>
            </a:r>
            <a:r>
              <a:rPr lang="ru-RU" dirty="0" smtClean="0"/>
              <a:t> всего, нарушение будет незамедлительно устранено. </a:t>
            </a:r>
          </a:p>
          <a:p>
            <a:pPr eaLnBrk="1" hangingPunct="1">
              <a:defRPr/>
            </a:pPr>
            <a:endParaRPr lang="ru-RU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u="sng" dirty="0" smtClean="0">
                <a:solidFill>
                  <a:schemeClr val="tx1"/>
                </a:solidFill>
              </a:rPr>
              <a:t>Правильное фиксирование нарушений:</a:t>
            </a:r>
            <a:endParaRPr lang="ru-RU" sz="2800" u="sng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1492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dirty="0" smtClean="0"/>
              <a:t>В </a:t>
            </a:r>
            <a:r>
              <a:rPr lang="ru-RU" dirty="0"/>
              <a:t>случае </a:t>
            </a:r>
            <a:r>
              <a:rPr lang="ru-RU" u="sng" spc="300" dirty="0"/>
              <a:t>существенного</a:t>
            </a:r>
            <a:r>
              <a:rPr lang="ru-RU" dirty="0"/>
              <a:t> нарушения порядка голосования, </a:t>
            </a:r>
          </a:p>
          <a:p>
            <a:pPr marL="514350" indent="-514350" eaLnBrk="1" hangingPunct="1">
              <a:buFont typeface="+mj-lt"/>
              <a:buAutoNum type="alphaLcParenR"/>
              <a:defRPr/>
            </a:pPr>
            <a:r>
              <a:rPr lang="ru-RU" sz="2800" dirty="0" smtClean="0"/>
              <a:t>составьте </a:t>
            </a:r>
            <a:r>
              <a:rPr lang="ru-RU" sz="2800" dirty="0"/>
              <a:t>жалобу на нарушение в двух экземплярах: один экземпляр вручите председателю комиссии для приобщения к </a:t>
            </a:r>
            <a:r>
              <a:rPr lang="ru-RU" sz="2800" dirty="0" smtClean="0"/>
              <a:t>первому экземпляру протокола </a:t>
            </a:r>
            <a:r>
              <a:rPr lang="ru-RU" sz="2800" dirty="0"/>
              <a:t>об итогах голосования, на втором экземпляре попросите сделать отметку о приеме (в случае отказа в приеме - зафиксируйте на первом экземпляре и подпишите у свидетелей);</a:t>
            </a:r>
          </a:p>
          <a:p>
            <a:pPr marL="514350" indent="-514350" eaLnBrk="1" hangingPunct="1">
              <a:buFont typeface="+mj-lt"/>
              <a:buAutoNum type="alphaLcParenR"/>
              <a:defRPr/>
            </a:pPr>
            <a:r>
              <a:rPr lang="ru-RU" sz="2800" dirty="0" smtClean="0"/>
              <a:t>постарайтесь </a:t>
            </a:r>
            <a:r>
              <a:rPr lang="ru-RU" sz="2800" dirty="0"/>
              <a:t>немедленно сообщить о нарушении </a:t>
            </a:r>
            <a:r>
              <a:rPr lang="ru-RU" sz="2800" dirty="0" smtClean="0"/>
              <a:t>на горячую линию.</a:t>
            </a:r>
            <a:endParaRPr lang="ru-RU" sz="2800" dirty="0"/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283152" cy="6843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Наблюдатель имеет право: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9388" y="1773238"/>
            <a:ext cx="8785225" cy="432276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/>
              <a:t>находиться в помещении для </a:t>
            </a:r>
            <a:r>
              <a:rPr lang="ru-RU" sz="2800" dirty="0" smtClean="0"/>
              <a:t>голосования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800" dirty="0"/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/>
              <a:t>присутствовать при голосовании избирателей </a:t>
            </a:r>
            <a:r>
              <a:rPr lang="ru-RU" sz="2800" u="sng" spc="300" dirty="0"/>
              <a:t>вне помещения</a:t>
            </a:r>
            <a:r>
              <a:rPr lang="ru-RU" sz="2800" spc="300" dirty="0"/>
              <a:t> </a:t>
            </a:r>
            <a:r>
              <a:rPr lang="ru-RU" sz="2800" dirty="0"/>
              <a:t>для </a:t>
            </a:r>
            <a:r>
              <a:rPr lang="ru-RU" sz="2800" dirty="0" smtClean="0"/>
              <a:t>голосования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800" dirty="0"/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/>
              <a:t>наблюдать за выдачей бюллетеней </a:t>
            </a:r>
            <a:r>
              <a:rPr lang="ru-RU" sz="2800" dirty="0" smtClean="0"/>
              <a:t>избирателям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u="sng" dirty="0" smtClean="0">
                <a:solidFill>
                  <a:schemeClr val="tx1"/>
                </a:solidFill>
              </a:rPr>
              <a:t>Правильное фиксирование нарушений:</a:t>
            </a:r>
            <a:endParaRPr lang="ru-RU" sz="2800" u="sng" dirty="0">
              <a:solidFill>
                <a:schemeClr val="tx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5272"/>
          </a:xfrm>
          <a:extLst/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Правильно оформленная жалоба  должна содержать:</a:t>
            </a:r>
            <a:endParaRPr lang="ru-RU" sz="2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Дата</a:t>
            </a:r>
            <a:endParaRPr lang="ru-RU" sz="2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Время (часы – минуты)</a:t>
            </a:r>
          </a:p>
          <a:p>
            <a:pPr eaLnBrk="1" hangingPunct="1"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Четко изложенная суть нарушения (из </a:t>
            </a: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Дорожной карты)</a:t>
            </a:r>
            <a:endParaRPr lang="ru-RU" sz="2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 описании нарушения необходимо указывать персонально нарушающих закон, например:    </a:t>
            </a:r>
            <a:r>
              <a:rPr lang="ru-RU" i="1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 момент открытия участка стационарные я</a:t>
            </a:r>
            <a:r>
              <a:rPr lang="ru-RU" sz="2400" i="1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щики </a:t>
            </a:r>
            <a:r>
              <a:rPr lang="ru-RU" sz="2400" i="1" u="sng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были </a:t>
            </a:r>
            <a:r>
              <a:rPr lang="ru-RU" sz="2400" i="1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уже опечатаны. </a:t>
            </a:r>
            <a:r>
              <a:rPr lang="ru-RU" sz="2400" i="1" u="sng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Несмотря на мое устное обращение,  </a:t>
            </a:r>
            <a:r>
              <a:rPr lang="ru-RU" sz="2400" i="1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председатель УИК Иванов </a:t>
            </a:r>
            <a:r>
              <a:rPr lang="ru-RU" sz="2400" i="1" u="sng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Леонид Ильич отказался предъявить ящики для осмотра </a:t>
            </a:r>
          </a:p>
          <a:p>
            <a:pPr eaLnBrk="1" hangingPunct="1"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Подписи </a:t>
            </a: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желательно трех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человек (ваша и других наблюдателей, или членов комиссии с совещательным </a:t>
            </a: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/ решающим голосом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, или избирателей)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373" y="548680"/>
            <a:ext cx="8291264" cy="39628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u="sng" dirty="0" smtClean="0">
                <a:solidFill>
                  <a:schemeClr val="tx1"/>
                </a:solidFill>
              </a:rPr>
              <a:t>Правильное фиксирование нарушений:</a:t>
            </a:r>
            <a:endParaRPr lang="ru-RU" sz="2800" u="sng" dirty="0">
              <a:solidFill>
                <a:schemeClr val="tx1"/>
              </a:solidFill>
            </a:endParaRPr>
          </a:p>
        </p:txBody>
      </p:sp>
      <p:sp>
        <p:nvSpPr>
          <p:cNvPr id="62467" name="Rectangle 1"/>
          <p:cNvSpPr>
            <a:spLocks noChangeArrowheads="1"/>
          </p:cNvSpPr>
          <p:nvPr/>
        </p:nvSpPr>
        <p:spPr bwMode="auto">
          <a:xfrm>
            <a:off x="265113" y="2020997"/>
            <a:ext cx="8424862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1700" dirty="0" smtClean="0">
                <a:ea typeface="Calibri" pitchFamily="34" charset="0"/>
                <a:cs typeface="Times New Roman" pitchFamily="18" charset="0"/>
              </a:rPr>
              <a:t>	Жалоба на нарушение </a:t>
            </a:r>
            <a:r>
              <a:rPr lang="ru-RU" sz="1700" dirty="0" smtClean="0">
                <a:ea typeface="Calibri" pitchFamily="34" charset="0"/>
                <a:cs typeface="Times New Roman" pitchFamily="18" charset="0"/>
              </a:rPr>
              <a:t>избирательного законодательства</a:t>
            </a:r>
          </a:p>
          <a:p>
            <a:pPr algn="just"/>
            <a:endParaRPr lang="ru-RU" sz="1700" dirty="0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700" dirty="0">
                <a:ea typeface="Calibri" pitchFamily="34" charset="0"/>
                <a:cs typeface="Times New Roman" pitchFamily="18" charset="0"/>
              </a:rPr>
              <a:t>Мы, нижеподписавшиеся, сообщаем, что </a:t>
            </a:r>
            <a:r>
              <a:rPr lang="ru-RU" sz="1700" dirty="0" smtClean="0">
                <a:ea typeface="Calibri" pitchFamily="34" charset="0"/>
                <a:cs typeface="Times New Roman" pitchFamily="18" charset="0"/>
              </a:rPr>
              <a:t>__ марта 2012 </a:t>
            </a:r>
            <a:r>
              <a:rPr lang="ru-RU" sz="1700" dirty="0">
                <a:ea typeface="Calibri" pitchFamily="34" charset="0"/>
                <a:cs typeface="Times New Roman" pitchFamily="18" charset="0"/>
              </a:rPr>
              <a:t>года в ходе голосования (в ходе </a:t>
            </a:r>
            <a:r>
              <a:rPr lang="ru-RU" sz="1700" dirty="0" smtClean="0">
                <a:ea typeface="Calibri" pitchFamily="34" charset="0"/>
                <a:cs typeface="Times New Roman" pitchFamily="18" charset="0"/>
              </a:rPr>
              <a:t>подсчета голосов, установления итогов голосования) на </a:t>
            </a:r>
            <a:r>
              <a:rPr lang="ru-RU" sz="1700" dirty="0">
                <a:ea typeface="Calibri" pitchFamily="34" charset="0"/>
                <a:cs typeface="Times New Roman" pitchFamily="18" charset="0"/>
              </a:rPr>
              <a:t>избирательном участке №_______ было допущено нарушение </a:t>
            </a:r>
            <a:r>
              <a:rPr lang="ru-RU" sz="1700" dirty="0" smtClean="0">
                <a:ea typeface="Calibri" pitchFamily="34" charset="0"/>
                <a:cs typeface="Times New Roman" pitchFamily="18" charset="0"/>
              </a:rPr>
              <a:t>п. ___ ст._____ ФЗ «О выборах Президента РФ», </a:t>
            </a:r>
            <a:r>
              <a:rPr lang="ru-RU" sz="1700" dirty="0">
                <a:ea typeface="Calibri" pitchFamily="34" charset="0"/>
                <a:cs typeface="Times New Roman" pitchFamily="18" charset="0"/>
              </a:rPr>
              <a:t>выразившееся в том, что:</a:t>
            </a:r>
          </a:p>
          <a:p>
            <a:pPr algn="just" eaLnBrk="0" hangingPunct="0"/>
            <a:r>
              <a:rPr lang="ru-RU" sz="1700" dirty="0" smtClean="0">
                <a:cs typeface="Calibri" pitchFamily="34" charset="0"/>
              </a:rPr>
              <a:t>___________________________________________________________________________</a:t>
            </a:r>
            <a:endParaRPr lang="ru-RU" sz="1700" dirty="0"/>
          </a:p>
          <a:p>
            <a:pPr algn="just" eaLnBrk="0" hangingPunct="0"/>
            <a:r>
              <a:rPr lang="ru-RU" sz="1700" dirty="0">
                <a:cs typeface="Calibri" pitchFamily="34" charset="0"/>
              </a:rPr>
              <a:t>____________________________________________________________________________</a:t>
            </a:r>
            <a:endParaRPr lang="ru-RU" sz="1700" dirty="0"/>
          </a:p>
          <a:p>
            <a:pPr algn="just" eaLnBrk="0" hangingPunct="0"/>
            <a:r>
              <a:rPr lang="ru-RU" sz="1700" dirty="0" smtClean="0">
                <a:cs typeface="Calibri" pitchFamily="34" charset="0"/>
              </a:rPr>
              <a:t>Просим (требуем) </a:t>
            </a:r>
            <a:r>
              <a:rPr lang="ru-RU" sz="1700" dirty="0">
                <a:cs typeface="Calibri" pitchFamily="34" charset="0"/>
              </a:rPr>
              <a:t>принять срочные меры по пресечению нарушения и устранению его последствий. В противном случае нарушение может поставить под сомнение достоверность итогов голосования на данном избирательном участке</a:t>
            </a:r>
            <a:r>
              <a:rPr lang="ru-RU" sz="1700" dirty="0" smtClean="0">
                <a:cs typeface="Calibri" pitchFamily="34" charset="0"/>
              </a:rPr>
              <a:t>.</a:t>
            </a:r>
          </a:p>
          <a:p>
            <a:pPr algn="just" eaLnBrk="0" hangingPunct="0"/>
            <a:endParaRPr lang="ru-RU" sz="1700" dirty="0"/>
          </a:p>
          <a:p>
            <a:pPr algn="just" eaLnBrk="0" hangingPunct="0"/>
            <a:r>
              <a:rPr lang="ru-RU" sz="1700" dirty="0">
                <a:cs typeface="Calibri" pitchFamily="34" charset="0"/>
              </a:rPr>
              <a:t>Наблюдатель (ФИО)			 ______________</a:t>
            </a:r>
            <a:endParaRPr lang="ru-RU" sz="1700" dirty="0"/>
          </a:p>
          <a:p>
            <a:pPr algn="just" eaLnBrk="0" hangingPunct="0"/>
            <a:r>
              <a:rPr lang="ru-RU" sz="1700" dirty="0">
                <a:cs typeface="Calibri" pitchFamily="34" charset="0"/>
              </a:rPr>
              <a:t>Избиратель   (ФИО)    			 </a:t>
            </a:r>
            <a:r>
              <a:rPr lang="ru-RU" sz="1700" dirty="0" smtClean="0">
                <a:cs typeface="Calibri" pitchFamily="34" charset="0"/>
              </a:rPr>
              <a:t>_______________</a:t>
            </a:r>
            <a:endParaRPr lang="ru-RU" sz="1700" dirty="0"/>
          </a:p>
          <a:p>
            <a:pPr algn="just" eaLnBrk="0" hangingPunct="0"/>
            <a:r>
              <a:rPr lang="ru-RU" sz="1700" dirty="0">
                <a:cs typeface="Calibri" pitchFamily="34" charset="0"/>
              </a:rPr>
              <a:t>Член </a:t>
            </a:r>
            <a:r>
              <a:rPr lang="ru-RU" sz="1700" dirty="0" smtClean="0">
                <a:cs typeface="Calibri" pitchFamily="34" charset="0"/>
              </a:rPr>
              <a:t>УИК с правом совещательного </a:t>
            </a:r>
          </a:p>
          <a:p>
            <a:pPr algn="just" eaLnBrk="0" hangingPunct="0"/>
            <a:r>
              <a:rPr lang="ru-RU" sz="1700" dirty="0" smtClean="0">
                <a:cs typeface="Calibri" pitchFamily="34" charset="0"/>
              </a:rPr>
              <a:t>/решающего голоса (ФИО)		</a:t>
            </a:r>
            <a:r>
              <a:rPr lang="ru-RU" sz="1700" dirty="0">
                <a:cs typeface="Calibri" pitchFamily="34" charset="0"/>
              </a:rPr>
              <a:t>	_______________</a:t>
            </a:r>
            <a:endParaRPr lang="ru-RU" sz="17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351342"/>
              </p:ext>
            </p:extLst>
          </p:nvPr>
        </p:nvGraphicFramePr>
        <p:xfrm>
          <a:off x="755576" y="1196976"/>
          <a:ext cx="7934399" cy="823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0"/>
                <a:gridCol w="5054079"/>
              </a:tblGrid>
              <a:tr h="411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«__»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марта 2012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__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ч.__м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Председателю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участковой избирательной комиссии №______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по выборам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Президента 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11560" y="1196752"/>
            <a:ext cx="8064896" cy="5400600"/>
          </a:xfrm>
          <a:extLst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ru-RU" sz="2400" u="sng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Кодекс об административных правонарушениях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ru-RU" sz="2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Нарушение прав избирателя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Выдача протокола с нарушением закона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Подкуп избирателей и осуществление благотворительной помощи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Незаконная выдача и получение бюллетеня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Нарушение установленного законом порядка подсчета голосов, определения результатов выборов, референдума, порядка составления протокола об итогах голосования </a:t>
            </a: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с отметкой  «Повторный» 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или </a:t>
            </a: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 «Повторный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подсчет </a:t>
            </a: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голосов»</a:t>
            </a:r>
            <a:endParaRPr lang="ru-RU" sz="2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ru-RU" sz="24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ru-RU" sz="2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24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504" y="404664"/>
            <a:ext cx="8722550" cy="5760640"/>
          </a:xfrm>
          <a:extLst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ru-RU" sz="2400" u="sng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Уголовный кодекс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ru-RU" sz="2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Воспрепятствование свободному осуществлению гражданином своих избирательных прав, нарушение тайны голосования, а также воспрепятствование работе избирательных комиссий, комиссий ре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ференду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ма либо деятельности члена избирательной комиссии, комиссии референдума, связанной с исполнением им своих обязанностей</a:t>
            </a:r>
          </a:p>
          <a:p>
            <a:pPr marL="981075" indent="-981075" eaLnBrk="1" hangingPunct="1">
              <a:buFont typeface="Wingdings 2" pitchFamily="18" charset="2"/>
              <a:buNone/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	Те же  деяния	:</a:t>
            </a:r>
          </a:p>
          <a:p>
            <a:pPr marL="981075" indent="-981075" eaLnBrk="1" hangingPunct="1">
              <a:buFont typeface="Wingdings 2" pitchFamily="18" charset="2"/>
              <a:buNone/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	а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) соединенные с подкупом, обманом, принуждением, применением насилия либо с угрозой его применения;</a:t>
            </a:r>
          </a:p>
          <a:p>
            <a:pPr marL="981075" indent="-981075" eaLnBrk="1" hangingPunct="1">
              <a:buFont typeface="Wingdings 2" pitchFamily="18" charset="2"/>
              <a:buNone/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	б) совершенные лицом с использованием своего служебного положения;</a:t>
            </a:r>
          </a:p>
          <a:p>
            <a:pPr marL="981075" indent="-981075" eaLnBrk="1" hangingPunct="1">
              <a:buFont typeface="Wingdings 2" pitchFamily="18" charset="2"/>
              <a:buNone/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	в) совершенные группой лиц по предварительному сговору или организованной группой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6048672"/>
          </a:xfrm>
          <a:extLst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ru-RU" sz="2400" u="sng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Уголовный кодекс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Вмешательство </a:t>
            </a:r>
            <a:r>
              <a:rPr lang="ru-RU" sz="2400" u="sng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с использованием должностного или служебного положения</a:t>
            </a:r>
            <a:r>
              <a:rPr lang="ru-RU" sz="2400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 осуществление избирательной комиссией, </a:t>
            </a: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ее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полномочий, установленных законодательством о выборах и референдумах, </a:t>
            </a:r>
            <a:r>
              <a:rPr lang="ru-RU" sz="2400" u="sng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с целью повлиять на ее решения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, а именно требование или указание должностного лица по вопросам регистрации кандидатов, списков кандидатов, </a:t>
            </a:r>
            <a:r>
              <a:rPr lang="ru-RU" sz="2400" u="sng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подсчета голосов избирателей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и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 иным вопросам, относящимся к исключительной компетенции избирательной комиссии, комиссии референдума, а равно </a:t>
            </a:r>
            <a:r>
              <a:rPr lang="ru-RU" sz="2400" u="sng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неправомерное вмешательство в работу Государственной автоматизированной системы Российской Федерации "Выборы" </a:t>
            </a:r>
            <a:endParaRPr lang="ru-RU" sz="2400" u="sng" spc="3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ru-RU" sz="2400" u="sng" spc="3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Фальсификация избирательных документов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2400" u="sng" spc="3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ru-RU" sz="2400" u="sng" spc="3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504" y="404664"/>
            <a:ext cx="8856984" cy="6192688"/>
          </a:xfrm>
          <a:extLst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ru-RU" sz="2400" u="sng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Уголовный кодекс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Включение </a:t>
            </a:r>
            <a:r>
              <a:rPr lang="ru-RU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неучтенных бюллетеней в число бюллетеней, использованных при голосовании, </a:t>
            </a:r>
            <a:endParaRPr lang="ru-RU" sz="28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либо </a:t>
            </a:r>
            <a:r>
              <a:rPr lang="ru-RU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представление заведомо неверных сведений об избирателях, участниках референдума, </a:t>
            </a:r>
            <a:endParaRPr lang="ru-RU" sz="28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либо </a:t>
            </a:r>
            <a:r>
              <a:rPr lang="ru-RU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заведомо неправильное составление списков избирателей, участников референдума, выражающееся во включении в них лиц, не обладающих активным избирательным правом, </a:t>
            </a:r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или </a:t>
            </a:r>
            <a:r>
              <a:rPr lang="ru-RU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вымышленных лиц, </a:t>
            </a:r>
            <a:endParaRPr lang="ru-RU" sz="28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либо </a:t>
            </a:r>
            <a:r>
              <a:rPr lang="ru-RU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фальсификация подписей избирателей, </a:t>
            </a:r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 </a:t>
            </a:r>
            <a:r>
              <a:rPr lang="ru-RU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списках избирателей, </a:t>
            </a:r>
            <a:endParaRPr lang="ru-RU" sz="28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либо </a:t>
            </a:r>
            <a:r>
              <a:rPr lang="ru-RU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замена действительных бюллетеней с отметками избирателей, </a:t>
            </a:r>
            <a:endParaRPr lang="ru-RU" sz="28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504" y="548680"/>
            <a:ext cx="8856984" cy="6192688"/>
          </a:xfrm>
          <a:extLst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ru-RU" sz="2400" u="sng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Уголовный кодекс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либо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порча бюллетеней, приводящая к невозможности определить волеизъявление избирателей, </a:t>
            </a:r>
            <a:endParaRPr lang="ru-RU" sz="24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либо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незаконное уничтожение бюллетеней, </a:t>
            </a:r>
            <a:endParaRPr lang="ru-RU" sz="24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либо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заведомо неправильный подсчет голосов избирателей, </a:t>
            </a:r>
            <a:endParaRPr lang="ru-RU" sz="24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либо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подписание членами избирательной комиссии, </a:t>
            </a: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протокола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об итогах голосования до подсчета голосов или установления итогов голосования, </a:t>
            </a:r>
            <a:endParaRPr lang="ru-RU" sz="24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либо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заведомо неверное (не соответствующее действительным итогам голосования) составление протокола об итогах голосования, </a:t>
            </a:r>
            <a:endParaRPr lang="ru-RU" sz="24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либо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незаконное внесение в протокол об итогах голосования изменений после его заполнения, </a:t>
            </a:r>
            <a:endParaRPr lang="ru-RU" sz="24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либо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заведомо неправильное установление итогов голосования, определение результатов выборов, референдума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88" y="1785938"/>
            <a:ext cx="6143625" cy="3416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Что нам делать с вопросами БЕЗОПАСНОСТИ?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0250" y="928688"/>
            <a:ext cx="6215063" cy="7143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2000250" y="5929313"/>
            <a:ext cx="6215063" cy="7143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86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6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643063" cy="68580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812" y="2636580"/>
            <a:ext cx="6357938" cy="132343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Фиксировать нарушения, по возможности, пресекая, с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обрать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информацию, проанализировать ее и довести результаты до общественности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0250" y="928688"/>
            <a:ext cx="6215063" cy="7143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2000250" y="5929313"/>
            <a:ext cx="6215063" cy="7143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53472" y="214313"/>
            <a:ext cx="7358063" cy="5847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3200" u="sng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Цели наблюдения в день голосования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4075" y="3960019"/>
            <a:ext cx="5715000" cy="4619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НО НЕ ЛЮБОЙ ЦЕНОЙ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0250" y="4443413"/>
            <a:ext cx="621506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Безопасность наблюдателей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должна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быть обеспечена в максимальной степени и должна стать приоритетом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0250" y="1312863"/>
            <a:ext cx="6215063" cy="13112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НАБЛЮДАТЬ ЗА ВЫБОРАМИ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–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не решать проблемы выборов в РФ, не мстить никому, не спасать гражданское общество РФ и не спасать мир</a:t>
            </a:r>
          </a:p>
        </p:txBody>
      </p:sp>
      <p:pic>
        <p:nvPicPr>
          <p:cNvPr id="696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6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0"/>
            <a:ext cx="1643063" cy="68580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75" y="3571875"/>
            <a:ext cx="2571750" cy="20621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Нам не надо спасать мир!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0250" y="928688"/>
            <a:ext cx="6215063" cy="7143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Rectangle 3"/>
          <p:cNvSpPr/>
          <p:nvPr/>
        </p:nvSpPr>
        <p:spPr>
          <a:xfrm>
            <a:off x="2000250" y="5929313"/>
            <a:ext cx="6215063" cy="7143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86000" y="214313"/>
            <a:ext cx="5643563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36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Что мы можем сделать?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214438"/>
            <a:ext cx="2651125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143000"/>
            <a:ext cx="2290763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714625"/>
            <a:ext cx="2130425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659563" y="4067175"/>
            <a:ext cx="2376487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ЗАДАЧА – НАБЛЮДАТЬ!</a:t>
            </a:r>
          </a:p>
        </p:txBody>
      </p:sp>
      <p:sp>
        <p:nvSpPr>
          <p:cNvPr id="10" name="Multiply 9"/>
          <p:cNvSpPr/>
          <p:nvPr/>
        </p:nvSpPr>
        <p:spPr>
          <a:xfrm>
            <a:off x="2071688" y="1071563"/>
            <a:ext cx="2428875" cy="228600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Multiply 10"/>
          <p:cNvSpPr/>
          <p:nvPr/>
        </p:nvSpPr>
        <p:spPr>
          <a:xfrm>
            <a:off x="6143625" y="1143000"/>
            <a:ext cx="2428875" cy="228600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Multiply 11"/>
          <p:cNvSpPr/>
          <p:nvPr/>
        </p:nvSpPr>
        <p:spPr>
          <a:xfrm>
            <a:off x="4357688" y="2571750"/>
            <a:ext cx="2428875" cy="228600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06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6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0"/>
            <a:ext cx="1643063" cy="68580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283152" cy="6843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Наблюдатель имеет право: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55576" y="2420888"/>
            <a:ext cx="7920880" cy="3886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обращаться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 к </a:t>
            </a:r>
            <a:r>
              <a:rPr lang="ru-RU" sz="3200" spc="300" dirty="0">
                <a:solidFill>
                  <a:schemeClr val="bg2">
                    <a:lumMod val="10000"/>
                  </a:schemeClr>
                </a:solidFill>
              </a:rPr>
              <a:t>председателю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 участковой комиссии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в случае его отсутствия к лицу, его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замещающему) с </a:t>
            </a:r>
            <a:r>
              <a:rPr lang="ru-RU" sz="3200" u="sng" spc="300" dirty="0">
                <a:solidFill>
                  <a:schemeClr val="bg2">
                    <a:lumMod val="10000"/>
                  </a:schemeClr>
                </a:solidFill>
              </a:rPr>
              <a:t>предложениями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 и </a:t>
            </a:r>
            <a:r>
              <a:rPr lang="ru-RU" sz="3200" u="sng" spc="300" dirty="0">
                <a:solidFill>
                  <a:schemeClr val="bg2">
                    <a:lumMod val="10000"/>
                  </a:schemeClr>
                </a:solidFill>
              </a:rPr>
              <a:t>замечаниями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 по вопросам организации голосования!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75" y="1149350"/>
            <a:ext cx="3000375" cy="17541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Избегать конфликтных ситуаций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-Деловая форма одежды</a:t>
            </a:r>
          </a:p>
          <a:p>
            <a:pPr eaLnBrk="1" hangingPunct="1">
              <a:buFontTx/>
              <a:buChar char="-"/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Не провоцируйте людей на избирательных участках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0250" y="928688"/>
            <a:ext cx="6215063" cy="7143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2000250" y="5929313"/>
            <a:ext cx="6215063" cy="7143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1143000"/>
            <a:ext cx="163036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57375" y="214313"/>
            <a:ext cx="6858000" cy="5794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3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Наблюдатели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143000"/>
            <a:ext cx="17145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000500"/>
            <a:ext cx="2500313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3214688"/>
            <a:ext cx="21209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ultiply 10"/>
          <p:cNvSpPr/>
          <p:nvPr/>
        </p:nvSpPr>
        <p:spPr>
          <a:xfrm>
            <a:off x="4857750" y="1071563"/>
            <a:ext cx="2428875" cy="228600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Multiply 11"/>
          <p:cNvSpPr/>
          <p:nvPr/>
        </p:nvSpPr>
        <p:spPr>
          <a:xfrm>
            <a:off x="6715125" y="1071563"/>
            <a:ext cx="2428875" cy="228600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714500" y="6140450"/>
            <a:ext cx="7500938" cy="5810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ЕСЛИ Вам ЗАДАЮТ ВОПРОС, СЛЕДУЕТ ОТВЕТИТЬ, НО НЕ СТОИТ ВЫСКАЗЫТЬ СВОЕ МНЕНИЕ, ЕСЛИ ОБ ЭТОМ НЕ СПРАШИВАЮТ</a:t>
            </a:r>
          </a:p>
        </p:txBody>
      </p:sp>
      <p:pic>
        <p:nvPicPr>
          <p:cNvPr id="7169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6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0"/>
            <a:ext cx="1643063" cy="68580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0250" y="928688"/>
            <a:ext cx="6215063" cy="7143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Rectangle 3"/>
          <p:cNvSpPr/>
          <p:nvPr/>
        </p:nvSpPr>
        <p:spPr>
          <a:xfrm>
            <a:off x="2000250" y="5929313"/>
            <a:ext cx="6215063" cy="7143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86000" y="214313"/>
            <a:ext cx="5643563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36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НЕОБХОДИМО </a:t>
            </a:r>
            <a:r>
              <a:rPr lang="en-US" sz="36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…</a:t>
            </a:r>
            <a:endParaRPr lang="ru-RU" sz="3600" b="1" dirty="0">
              <a:solidFill>
                <a:srgbClr val="17375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50" y="2009775"/>
            <a:ext cx="6000750" cy="20621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…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сделать все возможное до и после дня голосования, чтобы предвидеть проблемы и найти решения</a:t>
            </a:r>
          </a:p>
        </p:txBody>
      </p:sp>
      <p:pic>
        <p:nvPicPr>
          <p:cNvPr id="727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6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1643063" cy="68580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50" y="1928813"/>
            <a:ext cx="6000750" cy="25542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…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если все запутанно и плохо, Вы всегда можете позвонить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на горячую линию и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объяснить, что происходит и все отменить</a:t>
            </a:r>
          </a:p>
        </p:txBody>
      </p:sp>
      <p:sp>
        <p:nvSpPr>
          <p:cNvPr id="3" name="Rectangle 2"/>
          <p:cNvSpPr/>
          <p:nvPr/>
        </p:nvSpPr>
        <p:spPr>
          <a:xfrm>
            <a:off x="2000250" y="928688"/>
            <a:ext cx="6215063" cy="7143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Rectangle 3"/>
          <p:cNvSpPr/>
          <p:nvPr/>
        </p:nvSpPr>
        <p:spPr>
          <a:xfrm>
            <a:off x="2000250" y="5929313"/>
            <a:ext cx="6215063" cy="7143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86000" y="214313"/>
            <a:ext cx="5643563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36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И в заключение</a:t>
            </a:r>
            <a:r>
              <a:rPr lang="en-US" sz="36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…</a:t>
            </a:r>
            <a:endParaRPr lang="ru-RU" sz="3600" b="1" dirty="0">
              <a:solidFill>
                <a:srgbClr val="17375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737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6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643063" cy="68580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9063" y="2320925"/>
            <a:ext cx="5000625" cy="11080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УДАЧИ</a:t>
            </a:r>
          </a:p>
        </p:txBody>
      </p:sp>
      <p:sp>
        <p:nvSpPr>
          <p:cNvPr id="3" name="Rectangle 2"/>
          <p:cNvSpPr/>
          <p:nvPr/>
        </p:nvSpPr>
        <p:spPr>
          <a:xfrm>
            <a:off x="2000250" y="928688"/>
            <a:ext cx="6215063" cy="7143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Rectangle 3"/>
          <p:cNvSpPr/>
          <p:nvPr/>
        </p:nvSpPr>
        <p:spPr>
          <a:xfrm>
            <a:off x="2000250" y="5929313"/>
            <a:ext cx="6215063" cy="7143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47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6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1643063" cy="68580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283152" cy="6843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Наблюдатель имеет право: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2276872"/>
            <a:ext cx="7992888" cy="3886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з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накомиться со списками избирателей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3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з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накомиться с реестром заявлений (обращений) о голосовании вне помещения для голосования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35280" cy="108012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Наблюдатель имеет право наблюдать за :</a:t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(после окончания голосования) 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2132856"/>
            <a:ext cx="8748464" cy="4174232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 подсчетом числа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граждан, внесенных в списки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избирателей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подсчетом бюллетеней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, выданных избирателям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подсчетом голосов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избирателей (на избирательном участке на расстоянии и в условиях, обеспечивающих им обозримость содержащихся в бюллетенях отметок избирателей)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за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составлением избирательной комиссией протокола об итогах голосования и иных документов в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указанный период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Symphony">
      <a:dk1>
        <a:sysClr val="windowText" lastClr="000000"/>
      </a:dk1>
      <a:lt1>
        <a:sysClr val="window" lastClr="FFFEFF"/>
      </a:lt1>
      <a:dk2>
        <a:srgbClr val="241F00"/>
      </a:dk2>
      <a:lt2>
        <a:srgbClr val="E5E9F7"/>
      </a:lt2>
      <a:accent1>
        <a:srgbClr val="AE0000"/>
      </a:accent1>
      <a:accent2>
        <a:srgbClr val="63457F"/>
      </a:accent2>
      <a:accent3>
        <a:srgbClr val="255775"/>
      </a:accent3>
      <a:accent4>
        <a:srgbClr val="A47C0C"/>
      </a:accent4>
      <a:accent5>
        <a:srgbClr val="39378D"/>
      </a:accent5>
      <a:accent6>
        <a:srgbClr val="680039"/>
      </a:accent6>
      <a:hlink>
        <a:srgbClr val="0000FF"/>
      </a:hlink>
      <a:folHlink>
        <a:srgbClr val="80008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3669</TotalTime>
  <Words>2438</Words>
  <Application>Microsoft Office PowerPoint</Application>
  <PresentationFormat>Экран (4:3)</PresentationFormat>
  <Paragraphs>399</Paragraphs>
  <Slides>73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4" baseType="lpstr">
      <vt:lpstr>NewsPrint</vt:lpstr>
      <vt:lpstr>Презентация PowerPoint</vt:lpstr>
      <vt:lpstr>Презентация PowerPoint</vt:lpstr>
      <vt:lpstr>ПРАВА НАБЛЮДАТЕЛЯ</vt:lpstr>
      <vt:lpstr>ПРАВА НАБЛЮДАТЕЛЯ</vt:lpstr>
      <vt:lpstr>Наблюдатель имеет право:</vt:lpstr>
      <vt:lpstr>Наблюдатель имеет право:</vt:lpstr>
      <vt:lpstr>Наблюдатель имеет право:</vt:lpstr>
      <vt:lpstr>Наблюдатель имеет право:</vt:lpstr>
      <vt:lpstr>Наблюдатель имеет право наблюдать за : (после окончания голосования) </vt:lpstr>
      <vt:lpstr>Наблюдатель имеет право знакомиться:  (при подведении итогов)</vt:lpstr>
      <vt:lpstr>Наблюдатель имеет право:</vt:lpstr>
      <vt:lpstr>Наблюдатель имеет право:</vt:lpstr>
      <vt:lpstr>Наблюдатель имеет право:</vt:lpstr>
      <vt:lpstr>ОГРАНИЧЕНИЯ В РАБОТЕ НАБЛЮДАТЕЛЯ</vt:lpstr>
      <vt:lpstr>Наблюдатель НЕ имеет права:</vt:lpstr>
      <vt:lpstr>Наблюдатель НЕ имеет права:</vt:lpstr>
      <vt:lpstr>Процедура удаления наблюдателя с участка</vt:lpstr>
      <vt:lpstr>Процедура удаления наблюдателя с участка</vt:lpstr>
      <vt:lpstr>Чтобы этого не случилось:</vt:lpstr>
      <vt:lpstr>ОСНОВНЫЕ ЗАДАЧИ НАБЛЮДЕНИЯ</vt:lpstr>
      <vt:lpstr>Основные задачи наблюдения:</vt:lpstr>
      <vt:lpstr>НАЧАЛО РАБОТЫ</vt:lpstr>
      <vt:lpstr>При себе необходимо иметь:</vt:lpstr>
      <vt:lpstr>Наблюдателю необходимо:</vt:lpstr>
      <vt:lpstr>Нарушение прав наблюдателя:</vt:lpstr>
      <vt:lpstr>До открытия участка:</vt:lpstr>
      <vt:lpstr>Нарушение в оформлении помещения для голосования:</vt:lpstr>
      <vt:lpstr>Нарушение в оформлении помещения для голосования:</vt:lpstr>
      <vt:lpstr>До открытия участка:</vt:lpstr>
      <vt:lpstr>В течение дня:</vt:lpstr>
      <vt:lpstr>ДЕНЬ ГОЛОСОВАНИЯ</vt:lpstr>
      <vt:lpstr>Начало голосования:</vt:lpstr>
      <vt:lpstr>Презентация PowerPoint</vt:lpstr>
      <vt:lpstr>Нарушения порядка голосования:</vt:lpstr>
      <vt:lpstr>Нарушения порядка голосования:</vt:lpstr>
      <vt:lpstr>В ходе голосования в помещении УИК необходимо исключить:</vt:lpstr>
      <vt:lpstr>Порядок голосования вне помещения:</vt:lpstr>
      <vt:lpstr>Нарушение порядка голосования вне помещения для голосования:</vt:lpstr>
      <vt:lpstr>ПОДСЧЕТ ГОЛОСОВ</vt:lpstr>
      <vt:lpstr>Презентация PowerPoint</vt:lpstr>
      <vt:lpstr>Порядок подсчета голосов:</vt:lpstr>
      <vt:lpstr>Порядок подсчета голосов:</vt:lpstr>
      <vt:lpstr>Порядок подсчета голосов:</vt:lpstr>
      <vt:lpstr>Порядок подсчета голосов:</vt:lpstr>
      <vt:lpstr>Порядок подсчета голосов:</vt:lpstr>
      <vt:lpstr>Презентация PowerPoint</vt:lpstr>
      <vt:lpstr>Нарушение порядка подсчета бюллетеней из переносных ящиков:</vt:lpstr>
      <vt:lpstr>Нарушение порядка подсчета голосов при подсчете бюллетеней из переносных ящиков:</vt:lpstr>
      <vt:lpstr>Нарушение порядка подсчета голосов:</vt:lpstr>
      <vt:lpstr>ИТОГОВОЕ ЗАСЕДАНИЕ и ПОДПИСАНИЕ ПРОТОКОЛА</vt:lpstr>
      <vt:lpstr>Презентация PowerPoint</vt:lpstr>
      <vt:lpstr>Презентация PowerPoint</vt:lpstr>
      <vt:lpstr>Нарушение процедуры составление протокола об итогах голосования. В случае, если:</vt:lpstr>
      <vt:lpstr>Нарушение процедуры составление протокола об итогах голосования:</vt:lpstr>
      <vt:lpstr>Презентация PowerPoint</vt:lpstr>
      <vt:lpstr>Нарушение процедуры составление протокола об итогах голосования. </vt:lpstr>
      <vt:lpstr>Правильное фиксирование нарушений:</vt:lpstr>
      <vt:lpstr>Правильное фиксирование нарушений:</vt:lpstr>
      <vt:lpstr>Правильное фиксирование нарушений:</vt:lpstr>
      <vt:lpstr>Правильное фиксирование нарушений:</vt:lpstr>
      <vt:lpstr>Правильное фиксирование нарушений: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НАБЛЮДАТЕЛЯ</dc:title>
  <dc:creator>1</dc:creator>
  <cp:lastModifiedBy>User</cp:lastModifiedBy>
  <cp:revision>74</cp:revision>
  <dcterms:created xsi:type="dcterms:W3CDTF">2011-11-12T12:22:46Z</dcterms:created>
  <dcterms:modified xsi:type="dcterms:W3CDTF">2012-02-15T14:10:54Z</dcterms:modified>
</cp:coreProperties>
</file>